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2" r:id="rId2"/>
    <p:sldMasterId id="2147483687" r:id="rId3"/>
    <p:sldMasterId id="2147483684" r:id="rId4"/>
    <p:sldMasterId id="2147483676" r:id="rId5"/>
    <p:sldMasterId id="2147483758" r:id="rId6"/>
    <p:sldMasterId id="2147483770" r:id="rId7"/>
    <p:sldMasterId id="2147483785" r:id="rId8"/>
    <p:sldMasterId id="2147483798" r:id="rId9"/>
    <p:sldMasterId id="2147483811" r:id="rId10"/>
  </p:sldMasterIdLst>
  <p:notesMasterIdLst>
    <p:notesMasterId r:id="rId37"/>
  </p:notesMasterIdLst>
  <p:handoutMasterIdLst>
    <p:handoutMasterId r:id="rId38"/>
  </p:handoutMasterIdLst>
  <p:sldIdLst>
    <p:sldId id="311" r:id="rId11"/>
    <p:sldId id="262" r:id="rId12"/>
    <p:sldId id="264" r:id="rId13"/>
    <p:sldId id="265" r:id="rId14"/>
    <p:sldId id="263" r:id="rId15"/>
    <p:sldId id="266" r:id="rId16"/>
    <p:sldId id="286" r:id="rId17"/>
    <p:sldId id="312" r:id="rId18"/>
    <p:sldId id="272" r:id="rId19"/>
    <p:sldId id="313" r:id="rId20"/>
    <p:sldId id="340" r:id="rId21"/>
    <p:sldId id="270" r:id="rId22"/>
    <p:sldId id="337" r:id="rId23"/>
    <p:sldId id="283" r:id="rId24"/>
    <p:sldId id="276" r:id="rId25"/>
    <p:sldId id="273" r:id="rId26"/>
    <p:sldId id="316" r:id="rId27"/>
    <p:sldId id="298" r:id="rId28"/>
    <p:sldId id="285" r:id="rId29"/>
    <p:sldId id="288" r:id="rId30"/>
    <p:sldId id="303" r:id="rId31"/>
    <p:sldId id="315" r:id="rId32"/>
    <p:sldId id="314" r:id="rId33"/>
    <p:sldId id="293" r:id="rId34"/>
    <p:sldId id="294" r:id="rId35"/>
    <p:sldId id="305" r:id="rId36"/>
  </p:sldIdLst>
  <p:sldSz cx="12801600" cy="9601200" type="A3"/>
  <p:notesSz cx="6797675" cy="9926638"/>
  <p:defaultTextStyle>
    <a:defPPr>
      <a:defRPr lang="en-US"/>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yo" initials="A" lastIdx="0" clrIdx="0">
    <p:extLst>
      <p:ext uri="{19B8F6BF-5375-455C-9EA6-DF929625EA0E}">
        <p15:presenceInfo xmlns:p15="http://schemas.microsoft.com/office/powerpoint/2012/main" userId="Akiy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A817"/>
    <a:srgbClr val="4F3607"/>
    <a:srgbClr val="946600"/>
    <a:srgbClr val="291649"/>
    <a:srgbClr val="371D60"/>
    <a:srgbClr val="A08810"/>
    <a:srgbClr val="954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7621"/>
  </p:normalViewPr>
  <p:slideViewPr>
    <p:cSldViewPr snapToGrid="0" snapToObjects="1">
      <p:cViewPr>
        <p:scale>
          <a:sx n="100" d="100"/>
          <a:sy n="100" d="100"/>
        </p:scale>
        <p:origin x="738" y="-138"/>
      </p:cViewPr>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5546" tIns="47773" rIns="95546" bIns="47773" rtlCol="0"/>
          <a:lstStyle>
            <a:lvl1pPr algn="l">
              <a:defRPr sz="1300"/>
            </a:lvl1pPr>
          </a:lstStyle>
          <a:p>
            <a:endParaRPr lang="en-AU"/>
          </a:p>
        </p:txBody>
      </p:sp>
      <p:sp>
        <p:nvSpPr>
          <p:cNvPr id="3" name="Date Placeholder 2"/>
          <p:cNvSpPr>
            <a:spLocks noGrp="1"/>
          </p:cNvSpPr>
          <p:nvPr>
            <p:ph type="dt" sz="quarter" idx="1"/>
          </p:nvPr>
        </p:nvSpPr>
        <p:spPr>
          <a:xfrm>
            <a:off x="3850444" y="0"/>
            <a:ext cx="2945659" cy="498055"/>
          </a:xfrm>
          <a:prstGeom prst="rect">
            <a:avLst/>
          </a:prstGeom>
        </p:spPr>
        <p:txBody>
          <a:bodyPr vert="horz" lIns="95546" tIns="47773" rIns="95546" bIns="47773" rtlCol="0"/>
          <a:lstStyle>
            <a:lvl1pPr algn="r">
              <a:defRPr sz="1300"/>
            </a:lvl1pPr>
          </a:lstStyle>
          <a:p>
            <a:fld id="{642CD1E0-E099-ED4E-85BC-3E359FF2DE5C}" type="datetimeFigureOut">
              <a:rPr lang="en-AU" smtClean="0"/>
              <a:t>1/07/2024</a:t>
            </a:fld>
            <a:endParaRPr lang="en-AU"/>
          </a:p>
        </p:txBody>
      </p:sp>
      <p:sp>
        <p:nvSpPr>
          <p:cNvPr id="4" name="Footer Placeholder 3"/>
          <p:cNvSpPr>
            <a:spLocks noGrp="1"/>
          </p:cNvSpPr>
          <p:nvPr>
            <p:ph type="ftr" sz="quarter" idx="2"/>
          </p:nvPr>
        </p:nvSpPr>
        <p:spPr>
          <a:xfrm>
            <a:off x="0" y="9428587"/>
            <a:ext cx="2945659" cy="498055"/>
          </a:xfrm>
          <a:prstGeom prst="rect">
            <a:avLst/>
          </a:prstGeom>
        </p:spPr>
        <p:txBody>
          <a:bodyPr vert="horz" lIns="95546" tIns="47773" rIns="95546" bIns="47773" rtlCol="0" anchor="b"/>
          <a:lstStyle>
            <a:lvl1pPr algn="l">
              <a:defRPr sz="1300"/>
            </a:lvl1pPr>
          </a:lstStyle>
          <a:p>
            <a:endParaRPr lang="en-AU"/>
          </a:p>
        </p:txBody>
      </p:sp>
      <p:sp>
        <p:nvSpPr>
          <p:cNvPr id="5" name="Slide Number Placeholder 4"/>
          <p:cNvSpPr>
            <a:spLocks noGrp="1"/>
          </p:cNvSpPr>
          <p:nvPr>
            <p:ph type="sldNum" sz="quarter" idx="3"/>
          </p:nvPr>
        </p:nvSpPr>
        <p:spPr>
          <a:xfrm>
            <a:off x="3850444" y="9428587"/>
            <a:ext cx="2945659" cy="498055"/>
          </a:xfrm>
          <a:prstGeom prst="rect">
            <a:avLst/>
          </a:prstGeom>
        </p:spPr>
        <p:txBody>
          <a:bodyPr vert="horz" lIns="95546" tIns="47773" rIns="95546" bIns="47773" rtlCol="0" anchor="b"/>
          <a:lstStyle>
            <a:lvl1pPr algn="r">
              <a:defRPr sz="1300"/>
            </a:lvl1pPr>
          </a:lstStyle>
          <a:p>
            <a:fld id="{B00AD95F-E76B-C34F-8DA6-5A80A339F140}" type="slidenum">
              <a:rPr lang="en-AU" smtClean="0"/>
              <a:t>‹#›</a:t>
            </a:fld>
            <a:endParaRPr lang="en-AU"/>
          </a:p>
        </p:txBody>
      </p:sp>
    </p:spTree>
    <p:extLst>
      <p:ext uri="{BB962C8B-B14F-4D97-AF65-F5344CB8AC3E}">
        <p14:creationId xmlns:p14="http://schemas.microsoft.com/office/powerpoint/2010/main" val="1985175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5546" tIns="47773" rIns="95546" bIns="47773" rtlCol="0"/>
          <a:lstStyle>
            <a:lvl1pPr algn="l">
              <a:defRPr sz="1300"/>
            </a:lvl1pPr>
          </a:lstStyle>
          <a:p>
            <a:endParaRPr lang="en-AU"/>
          </a:p>
        </p:txBody>
      </p:sp>
      <p:sp>
        <p:nvSpPr>
          <p:cNvPr id="3" name="Date Placeholder 2"/>
          <p:cNvSpPr>
            <a:spLocks noGrp="1"/>
          </p:cNvSpPr>
          <p:nvPr>
            <p:ph type="dt" idx="1"/>
          </p:nvPr>
        </p:nvSpPr>
        <p:spPr>
          <a:xfrm>
            <a:off x="3850444" y="0"/>
            <a:ext cx="2945659" cy="498055"/>
          </a:xfrm>
          <a:prstGeom prst="rect">
            <a:avLst/>
          </a:prstGeom>
        </p:spPr>
        <p:txBody>
          <a:bodyPr vert="horz" lIns="95546" tIns="47773" rIns="95546" bIns="47773" rtlCol="0"/>
          <a:lstStyle>
            <a:lvl1pPr algn="r">
              <a:defRPr sz="1300"/>
            </a:lvl1pPr>
          </a:lstStyle>
          <a:p>
            <a:fld id="{0103BABF-6189-8C48-B144-2B00942D9ED9}" type="datetimeFigureOut">
              <a:rPr lang="en-AU" smtClean="0"/>
              <a:t>1/07/2024</a:t>
            </a:fld>
            <a:endParaRPr lang="en-AU"/>
          </a:p>
        </p:txBody>
      </p:sp>
      <p:sp>
        <p:nvSpPr>
          <p:cNvPr id="4" name="Slide Image Placeholder 3"/>
          <p:cNvSpPr>
            <a:spLocks noGrp="1" noRot="1" noChangeAspect="1"/>
          </p:cNvSpPr>
          <p:nvPr>
            <p:ph type="sldImg" idx="2"/>
          </p:nvPr>
        </p:nvSpPr>
        <p:spPr>
          <a:xfrm>
            <a:off x="1169988" y="1243013"/>
            <a:ext cx="4460875" cy="3346450"/>
          </a:xfrm>
          <a:prstGeom prst="rect">
            <a:avLst/>
          </a:prstGeom>
          <a:noFill/>
          <a:ln w="12700">
            <a:solidFill>
              <a:prstClr val="black"/>
            </a:solidFill>
          </a:ln>
        </p:spPr>
        <p:txBody>
          <a:bodyPr vert="horz" lIns="95546" tIns="47773" rIns="95546" bIns="47773" rtlCol="0" anchor="ctr"/>
          <a:lstStyle/>
          <a:p>
            <a:endParaRPr lang="en-AU"/>
          </a:p>
        </p:txBody>
      </p:sp>
      <p:sp>
        <p:nvSpPr>
          <p:cNvPr id="5" name="Notes Placeholder 4"/>
          <p:cNvSpPr>
            <a:spLocks noGrp="1"/>
          </p:cNvSpPr>
          <p:nvPr>
            <p:ph type="body" sz="quarter" idx="3"/>
          </p:nvPr>
        </p:nvSpPr>
        <p:spPr>
          <a:xfrm>
            <a:off x="679769" y="4777195"/>
            <a:ext cx="5438140" cy="3908614"/>
          </a:xfrm>
          <a:prstGeom prst="rect">
            <a:avLst/>
          </a:prstGeom>
        </p:spPr>
        <p:txBody>
          <a:bodyPr vert="horz" lIns="95546" tIns="47773" rIns="95546" bIns="477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7"/>
            <a:ext cx="2945659" cy="498055"/>
          </a:xfrm>
          <a:prstGeom prst="rect">
            <a:avLst/>
          </a:prstGeom>
        </p:spPr>
        <p:txBody>
          <a:bodyPr vert="horz" lIns="95546" tIns="47773" rIns="95546" bIns="47773" rtlCol="0" anchor="b"/>
          <a:lstStyle>
            <a:lvl1pPr algn="l">
              <a:defRPr sz="1300"/>
            </a:lvl1pPr>
          </a:lstStyle>
          <a:p>
            <a:endParaRPr lang="en-AU"/>
          </a:p>
        </p:txBody>
      </p:sp>
      <p:sp>
        <p:nvSpPr>
          <p:cNvPr id="7" name="Slide Number Placeholder 6"/>
          <p:cNvSpPr>
            <a:spLocks noGrp="1"/>
          </p:cNvSpPr>
          <p:nvPr>
            <p:ph type="sldNum" sz="quarter" idx="5"/>
          </p:nvPr>
        </p:nvSpPr>
        <p:spPr>
          <a:xfrm>
            <a:off x="3850444" y="9428587"/>
            <a:ext cx="2945659" cy="498055"/>
          </a:xfrm>
          <a:prstGeom prst="rect">
            <a:avLst/>
          </a:prstGeom>
        </p:spPr>
        <p:txBody>
          <a:bodyPr vert="horz" lIns="95546" tIns="47773" rIns="95546" bIns="47773" rtlCol="0" anchor="b"/>
          <a:lstStyle>
            <a:lvl1pPr algn="r">
              <a:defRPr sz="1300"/>
            </a:lvl1pPr>
          </a:lstStyle>
          <a:p>
            <a:fld id="{D39C9A14-AF52-8141-8388-7EC9980D0918}" type="slidenum">
              <a:rPr lang="en-AU" smtClean="0"/>
              <a:t>‹#›</a:t>
            </a:fld>
            <a:endParaRPr lang="en-AU"/>
          </a:p>
        </p:txBody>
      </p:sp>
    </p:spTree>
    <p:extLst>
      <p:ext uri="{BB962C8B-B14F-4D97-AF65-F5344CB8AC3E}">
        <p14:creationId xmlns:p14="http://schemas.microsoft.com/office/powerpoint/2010/main" val="132414290"/>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2</a:t>
            </a:fld>
            <a:endParaRPr lang="en-AU"/>
          </a:p>
        </p:txBody>
      </p:sp>
    </p:spTree>
    <p:extLst>
      <p:ext uri="{BB962C8B-B14F-4D97-AF65-F5344CB8AC3E}">
        <p14:creationId xmlns:p14="http://schemas.microsoft.com/office/powerpoint/2010/main" val="115692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16</a:t>
            </a:fld>
            <a:endParaRPr lang="en-AU"/>
          </a:p>
        </p:txBody>
      </p:sp>
    </p:spTree>
    <p:extLst>
      <p:ext uri="{BB962C8B-B14F-4D97-AF65-F5344CB8AC3E}">
        <p14:creationId xmlns:p14="http://schemas.microsoft.com/office/powerpoint/2010/main" val="90501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39C9A14-AF52-8141-8388-7EC9980D0918}" type="slidenum">
              <a:rPr lang="en-AU" smtClean="0"/>
              <a:t>24</a:t>
            </a:fld>
            <a:endParaRPr lang="en-AU"/>
          </a:p>
        </p:txBody>
      </p:sp>
    </p:spTree>
    <p:extLst>
      <p:ext uri="{BB962C8B-B14F-4D97-AF65-F5344CB8AC3E}">
        <p14:creationId xmlns:p14="http://schemas.microsoft.com/office/powerpoint/2010/main" val="126269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39C9A14-AF52-8141-8388-7EC9980D0918}" type="slidenum">
              <a:rPr lang="en-AU" smtClean="0"/>
              <a:t>3</a:t>
            </a:fld>
            <a:endParaRPr lang="en-AU"/>
          </a:p>
        </p:txBody>
      </p:sp>
    </p:spTree>
    <p:extLst>
      <p:ext uri="{BB962C8B-B14F-4D97-AF65-F5344CB8AC3E}">
        <p14:creationId xmlns:p14="http://schemas.microsoft.com/office/powerpoint/2010/main" val="97130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39C9A14-AF52-8141-8388-7EC9980D0918}" type="slidenum">
              <a:rPr lang="en-AU" smtClean="0"/>
              <a:t>4</a:t>
            </a:fld>
            <a:endParaRPr lang="en-AU"/>
          </a:p>
        </p:txBody>
      </p:sp>
    </p:spTree>
    <p:extLst>
      <p:ext uri="{BB962C8B-B14F-4D97-AF65-F5344CB8AC3E}">
        <p14:creationId xmlns:p14="http://schemas.microsoft.com/office/powerpoint/2010/main" val="187232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39C9A14-AF52-8141-8388-7EC9980D0918}" type="slidenum">
              <a:rPr lang="en-AU" smtClean="0"/>
              <a:t>5</a:t>
            </a:fld>
            <a:endParaRPr lang="en-AU"/>
          </a:p>
        </p:txBody>
      </p:sp>
    </p:spTree>
    <p:extLst>
      <p:ext uri="{BB962C8B-B14F-4D97-AF65-F5344CB8AC3E}">
        <p14:creationId xmlns:p14="http://schemas.microsoft.com/office/powerpoint/2010/main" val="160694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39C9A14-AF52-8141-8388-7EC9980D0918}" type="slidenum">
              <a:rPr lang="en-AU" smtClean="0"/>
              <a:t>6</a:t>
            </a:fld>
            <a:endParaRPr lang="en-AU"/>
          </a:p>
        </p:txBody>
      </p:sp>
    </p:spTree>
    <p:extLst>
      <p:ext uri="{BB962C8B-B14F-4D97-AF65-F5344CB8AC3E}">
        <p14:creationId xmlns:p14="http://schemas.microsoft.com/office/powerpoint/2010/main" val="204945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7</a:t>
            </a:fld>
            <a:endParaRPr lang="en-AU"/>
          </a:p>
        </p:txBody>
      </p:sp>
    </p:spTree>
    <p:extLst>
      <p:ext uri="{BB962C8B-B14F-4D97-AF65-F5344CB8AC3E}">
        <p14:creationId xmlns:p14="http://schemas.microsoft.com/office/powerpoint/2010/main" val="173860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8</a:t>
            </a:fld>
            <a:endParaRPr lang="en-AU"/>
          </a:p>
        </p:txBody>
      </p:sp>
    </p:spTree>
    <p:extLst>
      <p:ext uri="{BB962C8B-B14F-4D97-AF65-F5344CB8AC3E}">
        <p14:creationId xmlns:p14="http://schemas.microsoft.com/office/powerpoint/2010/main" val="35017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12</a:t>
            </a:fld>
            <a:endParaRPr lang="en-AU"/>
          </a:p>
        </p:txBody>
      </p:sp>
    </p:spTree>
    <p:extLst>
      <p:ext uri="{BB962C8B-B14F-4D97-AF65-F5344CB8AC3E}">
        <p14:creationId xmlns:p14="http://schemas.microsoft.com/office/powerpoint/2010/main" val="116746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608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C9A14-AF52-8141-8388-7EC9980D0918}" type="slidenum">
              <a:rPr lang="en-AU" smtClean="0"/>
              <a:t>14</a:t>
            </a:fld>
            <a:endParaRPr lang="en-AU"/>
          </a:p>
        </p:txBody>
      </p:sp>
    </p:spTree>
    <p:extLst>
      <p:ext uri="{BB962C8B-B14F-4D97-AF65-F5344CB8AC3E}">
        <p14:creationId xmlns:p14="http://schemas.microsoft.com/office/powerpoint/2010/main" val="82677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778001"/>
            <a:ext cx="11041380" cy="6841744"/>
          </a:xfrm>
        </p:spPr>
        <p:txBody>
          <a:bodyPr>
            <a:normAutofit/>
          </a:bodyPr>
          <a:lstStyle>
            <a:lvl1pPr marL="0" indent="0">
              <a:lnSpc>
                <a:spcPct val="100000"/>
              </a:lnSpc>
              <a:spcBef>
                <a:spcPts val="1680"/>
              </a:spcBef>
              <a:buNone/>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98701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415503945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9225302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22850698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202337959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267490821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32886785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10518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376343870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257171166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297478185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FD519AE-F161-A440-A25F-AE28DA30722A}" type="slidenum">
              <a:rPr lang="en-AU" smtClean="0"/>
              <a:t>‹#›</a:t>
            </a:fld>
            <a:endParaRPr lang="en-AU"/>
          </a:p>
        </p:txBody>
      </p:sp>
    </p:spTree>
    <p:extLst>
      <p:ext uri="{BB962C8B-B14F-4D97-AF65-F5344CB8AC3E}">
        <p14:creationId xmlns:p14="http://schemas.microsoft.com/office/powerpoint/2010/main" val="416132526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754252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563516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09309599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60606048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16292376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77267979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270027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633199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0372-A31C-7243-AF0E-6CFD560FB095}"/>
              </a:ext>
            </a:extLst>
          </p:cNvPr>
          <p:cNvSpPr>
            <a:spLocks noGrp="1"/>
          </p:cNvSpPr>
          <p:nvPr>
            <p:ph type="title"/>
          </p:nvPr>
        </p:nvSpPr>
        <p:spPr>
          <a:xfrm>
            <a:off x="881779" y="640080"/>
            <a:ext cx="4128849" cy="2240280"/>
          </a:xfrm>
        </p:spPr>
        <p:txBody>
          <a:bodyPr anchor="b"/>
          <a:lstStyle>
            <a:lvl1pPr>
              <a:defRPr sz="3360"/>
            </a:lvl1pPr>
          </a:lstStyle>
          <a:p>
            <a:r>
              <a:rPr lang="en-US"/>
              <a:t>Click to edit Master title style</a:t>
            </a:r>
          </a:p>
        </p:txBody>
      </p:sp>
      <p:sp>
        <p:nvSpPr>
          <p:cNvPr id="3" name="Content Placeholder 2">
            <a:extLst>
              <a:ext uri="{FF2B5EF4-FFF2-40B4-BE49-F238E27FC236}">
                <a16:creationId xmlns:a16="http://schemas.microsoft.com/office/drawing/2014/main" id="{52700F87-908C-8243-BA67-A6DE6B4966E8}"/>
              </a:ext>
            </a:extLst>
          </p:cNvPr>
          <p:cNvSpPr>
            <a:spLocks noGrp="1"/>
          </p:cNvSpPr>
          <p:nvPr>
            <p:ph idx="1"/>
          </p:nvPr>
        </p:nvSpPr>
        <p:spPr>
          <a:xfrm>
            <a:off x="5442348" y="1382397"/>
            <a:ext cx="6480811" cy="6823075"/>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78B31C-E9EC-C643-88C9-54F9A13E3D3E}"/>
              </a:ext>
            </a:extLst>
          </p:cNvPr>
          <p:cNvSpPr>
            <a:spLocks noGrp="1"/>
          </p:cNvSpPr>
          <p:nvPr>
            <p:ph type="body" sz="half" idx="2"/>
          </p:nvPr>
        </p:nvSpPr>
        <p:spPr>
          <a:xfrm>
            <a:off x="881779" y="2880360"/>
            <a:ext cx="4128849" cy="5336223"/>
          </a:xfrm>
        </p:spPr>
        <p:txBody>
          <a:bodyPr/>
          <a:lstStyle>
            <a:lvl1pPr marL="0" indent="0">
              <a:buNone/>
              <a:defRPr sz="1680"/>
            </a:lvl1pPr>
            <a:lvl2pPr marL="480057" indent="0">
              <a:buNone/>
              <a:defRPr sz="1471"/>
            </a:lvl2pPr>
            <a:lvl3pPr marL="960114" indent="0">
              <a:buNone/>
              <a:defRPr sz="1260"/>
            </a:lvl3pPr>
            <a:lvl4pPr marL="1440171" indent="0">
              <a:buNone/>
              <a:defRPr sz="1051"/>
            </a:lvl4pPr>
            <a:lvl5pPr marL="1920229" indent="0">
              <a:buNone/>
              <a:defRPr sz="1051"/>
            </a:lvl5pPr>
            <a:lvl6pPr marL="2400286" indent="0">
              <a:buNone/>
              <a:defRPr sz="1051"/>
            </a:lvl6pPr>
            <a:lvl7pPr marL="2880343" indent="0">
              <a:buNone/>
              <a:defRPr sz="1051"/>
            </a:lvl7pPr>
            <a:lvl8pPr marL="3360400" indent="0">
              <a:buNone/>
              <a:defRPr sz="1051"/>
            </a:lvl8pPr>
            <a:lvl9pPr marL="3840457" indent="0">
              <a:buNone/>
              <a:defRPr sz="1051"/>
            </a:lvl9pPr>
          </a:lstStyle>
          <a:p>
            <a:pPr lvl="0"/>
            <a:r>
              <a:rPr lang="en-US"/>
              <a:t>Edit Master text styles</a:t>
            </a:r>
          </a:p>
        </p:txBody>
      </p:sp>
      <p:sp>
        <p:nvSpPr>
          <p:cNvPr id="5" name="Date Placeholder 4">
            <a:extLst>
              <a:ext uri="{FF2B5EF4-FFF2-40B4-BE49-F238E27FC236}">
                <a16:creationId xmlns:a16="http://schemas.microsoft.com/office/drawing/2014/main" id="{3020EF59-9F3E-604C-A503-B0D3B4637CB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2581AD-FB50-1D4B-B0D7-0D9671FFE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7AC696-4FE0-3D4A-90C4-1B6F7EE58921}"/>
              </a:ext>
            </a:extLst>
          </p:cNvPr>
          <p:cNvSpPr>
            <a:spLocks noGrp="1"/>
          </p:cNvSpPr>
          <p:nvPr>
            <p:ph type="sldNum" sz="quarter" idx="12"/>
          </p:nvPr>
        </p:nvSpPr>
        <p:spPr/>
        <p:txBody>
          <a:bodyPr/>
          <a:lstStyle/>
          <a:p>
            <a:fld id="{60E0B7E3-D82C-1B48-AFF4-B18670A56AEE}" type="slidenum">
              <a:rPr lang="en-US" smtClean="0"/>
              <a:t>‹#›</a:t>
            </a:fld>
            <a:endParaRPr lang="en-US"/>
          </a:p>
        </p:txBody>
      </p:sp>
    </p:spTree>
    <p:extLst>
      <p:ext uri="{BB962C8B-B14F-4D97-AF65-F5344CB8AC3E}">
        <p14:creationId xmlns:p14="http://schemas.microsoft.com/office/powerpoint/2010/main" val="141982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650174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41634393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71908791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879728"/>
            <a:ext cx="9601200" cy="5841744"/>
          </a:xfrm>
        </p:spPr>
        <p:txBody>
          <a:bodyPr anchor="ctr">
            <a:noAutofit/>
          </a:bodyPr>
          <a:lstStyle>
            <a:lvl1pPr algn="ctr">
              <a:defRPr sz="3991"/>
            </a:lvl1pPr>
          </a:lstStyle>
          <a:p>
            <a:r>
              <a:rPr lang="en-US" dirty="0"/>
              <a:t>Click to edit Master title style</a:t>
            </a:r>
            <a:endParaRPr lang="en-AU" dirty="0"/>
          </a:p>
        </p:txBody>
      </p:sp>
      <p:sp>
        <p:nvSpPr>
          <p:cNvPr id="7"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044776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0111" y="845822"/>
            <a:ext cx="11041380" cy="1521143"/>
          </a:xfrm>
        </p:spPr>
        <p:txBody>
          <a:bodyPr anchor="t"/>
          <a:lstStyle>
            <a:lvl1pPr>
              <a:defRPr sz="3151" b="1"/>
            </a:lvl1pPr>
          </a:lstStyle>
          <a:p>
            <a:r>
              <a:rPr lang="en-US"/>
              <a:t>Click to edit Master title style</a:t>
            </a:r>
            <a:endParaRPr lang="en-AU"/>
          </a:p>
        </p:txBody>
      </p:sp>
      <p:sp>
        <p:nvSpPr>
          <p:cNvPr id="7" name="Text Placeholder 6"/>
          <p:cNvSpPr>
            <a:spLocks noGrp="1"/>
          </p:cNvSpPr>
          <p:nvPr>
            <p:ph type="body" sz="quarter" idx="13" hasCustomPrompt="1"/>
          </p:nvPr>
        </p:nvSpPr>
        <p:spPr>
          <a:xfrm>
            <a:off x="880111" y="2366963"/>
            <a:ext cx="11041380" cy="5200650"/>
          </a:xfrm>
        </p:spPr>
        <p:txBody>
          <a:bodyPr/>
          <a:lstStyle>
            <a:lvl1pPr marL="375045" indent="-375045">
              <a:buClr>
                <a:srgbClr val="C5A817"/>
              </a:buClr>
              <a:buSzPct val="110000"/>
              <a:buFont typeface="Arial" charset="0"/>
              <a:buChar char="•"/>
              <a:tabLst/>
              <a:defRPr sz="2100"/>
            </a:lvl1pPr>
            <a:lvl2pPr marL="480057" indent="0">
              <a:buNone/>
              <a:defRPr/>
            </a:lvl2pPr>
            <a:lvl3pPr marL="960114" indent="0">
              <a:buNone/>
              <a:defRPr/>
            </a:lvl3pPr>
            <a:lvl4pPr marL="1440171" indent="0">
              <a:buNone/>
              <a:defRPr/>
            </a:lvl4pPr>
            <a:lvl5pPr marL="1920229" indent="0">
              <a:buNone/>
              <a:defRPr/>
            </a:lvl5pPr>
          </a:lstStyle>
          <a:p>
            <a:pPr lvl="0"/>
            <a:r>
              <a:rPr lang="en-US" dirty="0"/>
              <a:t>text</a:t>
            </a:r>
            <a:endParaRPr lang="en-AU" dirty="0"/>
          </a:p>
        </p:txBody>
      </p:sp>
      <p:sp>
        <p:nvSpPr>
          <p:cNvPr id="8"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80396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778001"/>
            <a:ext cx="11041380" cy="6756400"/>
          </a:xfrm>
        </p:spPr>
        <p:txBody>
          <a:bodyPr>
            <a:normAutofit/>
          </a:bodyPr>
          <a:lstStyle>
            <a:lvl1pPr marL="0" indent="0">
              <a:lnSpc>
                <a:spcPct val="100000"/>
              </a:lnSpc>
              <a:spcBef>
                <a:spcPts val="1680"/>
              </a:spcBef>
              <a:buNone/>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07434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269406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99424015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6972778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3661087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905120"/>
            <a:ext cx="11041380" cy="6841744"/>
          </a:xfrm>
        </p:spPr>
        <p:txBody>
          <a:bodyPr>
            <a:normAutofit/>
          </a:bodyPr>
          <a:lstStyle>
            <a:lvl1pPr marL="360043" indent="-360043">
              <a:lnSpc>
                <a:spcPct val="100000"/>
              </a:lnSpc>
              <a:spcBef>
                <a:spcPts val="1680"/>
              </a:spcBef>
              <a:buClr>
                <a:srgbClr val="C5A817"/>
              </a:buClr>
              <a:buFont typeface="Arial" charset="0"/>
              <a:buChar char="•"/>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36263786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78133849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28729144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58732644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B7E3-D82C-1B48-AFF4-B18670A56AEE}" type="slidenum">
              <a:rPr lang="en-US" smtClean="0"/>
              <a:t>‹#›</a:t>
            </a:fld>
            <a:endParaRPr lang="en-US"/>
          </a:p>
        </p:txBody>
      </p:sp>
    </p:spTree>
    <p:extLst>
      <p:ext uri="{BB962C8B-B14F-4D97-AF65-F5344CB8AC3E}">
        <p14:creationId xmlns:p14="http://schemas.microsoft.com/office/powerpoint/2010/main" val="42050833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349458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42596242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43235658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778001"/>
            <a:ext cx="11041380" cy="6841744"/>
          </a:xfrm>
        </p:spPr>
        <p:txBody>
          <a:bodyPr>
            <a:normAutofit/>
          </a:bodyPr>
          <a:lstStyle>
            <a:lvl1pPr marL="0" indent="0">
              <a:lnSpc>
                <a:spcPct val="100000"/>
              </a:lnSpc>
              <a:spcBef>
                <a:spcPts val="1680"/>
              </a:spcBef>
              <a:buNone/>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4210482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70678930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08305224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93565505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60010929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54929856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52180613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617538000"/>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78567382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6596585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873511971"/>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88769055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905120"/>
            <a:ext cx="11041380" cy="6841744"/>
          </a:xfrm>
        </p:spPr>
        <p:txBody>
          <a:bodyPr>
            <a:normAutofit/>
          </a:bodyPr>
          <a:lstStyle>
            <a:lvl1pPr marL="360043" indent="-360043">
              <a:lnSpc>
                <a:spcPct val="100000"/>
              </a:lnSpc>
              <a:spcBef>
                <a:spcPts val="1680"/>
              </a:spcBef>
              <a:buClr>
                <a:srgbClr val="C5A817"/>
              </a:buClr>
              <a:buFont typeface="Arial" charset="0"/>
              <a:buChar char="•"/>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905120"/>
            <a:ext cx="11041380" cy="6841744"/>
          </a:xfrm>
        </p:spPr>
        <p:txBody>
          <a:bodyPr>
            <a:normAutofit/>
          </a:bodyPr>
          <a:lstStyle>
            <a:lvl1pPr marL="360043" indent="-360043">
              <a:lnSpc>
                <a:spcPct val="100000"/>
              </a:lnSpc>
              <a:spcBef>
                <a:spcPts val="1680"/>
              </a:spcBef>
              <a:buClr>
                <a:srgbClr val="C5A817"/>
              </a:buClr>
              <a:buFont typeface="Arial" charset="0"/>
              <a:buChar char="•"/>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94522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031773021"/>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43530586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54778555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077643101"/>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10776163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16573782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5460063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080860979"/>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4695077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62782424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2656707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905120"/>
            <a:ext cx="11041380" cy="6841744"/>
          </a:xfrm>
        </p:spPr>
        <p:txBody>
          <a:bodyPr>
            <a:normAutofit/>
          </a:bodyPr>
          <a:lstStyle>
            <a:lvl1pPr marL="360043" indent="-360043">
              <a:lnSpc>
                <a:spcPct val="100000"/>
              </a:lnSpc>
              <a:spcBef>
                <a:spcPts val="1680"/>
              </a:spcBef>
              <a:buClr>
                <a:srgbClr val="C5A817"/>
              </a:buClr>
              <a:buFont typeface="Arial" charset="0"/>
              <a:buChar char="•"/>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886922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3100888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0111" y="724538"/>
            <a:ext cx="11041380" cy="786836"/>
          </a:xfrm>
        </p:spPr>
        <p:txBody>
          <a:bodyPr anchor="t" anchorCtr="0">
            <a:noAutofit/>
          </a:bodyPr>
          <a:lstStyle>
            <a:lvl1pPr>
              <a:defRPr sz="3780" b="1">
                <a:solidFill>
                  <a:srgbClr val="C5A817"/>
                </a:solidFill>
              </a:defRPr>
            </a:lvl1pPr>
          </a:lstStyle>
          <a:p>
            <a:r>
              <a:rPr lang="en-US" dirty="0"/>
              <a:t>CLICK TO EDIT MASTER TITLE STYLE</a:t>
            </a:r>
            <a:endParaRPr lang="en-AU" dirty="0"/>
          </a:p>
        </p:txBody>
      </p:sp>
      <p:sp>
        <p:nvSpPr>
          <p:cNvPr id="10" name="Text Placeholder 9"/>
          <p:cNvSpPr>
            <a:spLocks noGrp="1"/>
          </p:cNvSpPr>
          <p:nvPr>
            <p:ph type="body" sz="quarter" idx="10"/>
          </p:nvPr>
        </p:nvSpPr>
        <p:spPr>
          <a:xfrm>
            <a:off x="880111" y="1905120"/>
            <a:ext cx="11041380" cy="6841744"/>
          </a:xfrm>
        </p:spPr>
        <p:txBody>
          <a:bodyPr>
            <a:normAutofit/>
          </a:bodyPr>
          <a:lstStyle>
            <a:lvl1pPr marL="360043" indent="-360043">
              <a:lnSpc>
                <a:spcPct val="100000"/>
              </a:lnSpc>
              <a:spcBef>
                <a:spcPts val="1680"/>
              </a:spcBef>
              <a:buClr>
                <a:srgbClr val="C5A817"/>
              </a:buClr>
              <a:buFont typeface="Arial" charset="0"/>
              <a:buChar char="•"/>
              <a:defRPr sz="2100"/>
            </a:lvl1pPr>
          </a:lstStyle>
          <a:p>
            <a:pPr lvl="0"/>
            <a:r>
              <a:rPr lang="en-US" dirty="0"/>
              <a:t>Click to edit Master text styles</a:t>
            </a:r>
            <a:endParaRPr lang="en-AU" dirty="0"/>
          </a:p>
        </p:txBody>
      </p:sp>
      <p:sp>
        <p:nvSpPr>
          <p:cNvPr id="4"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3.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theme" Target="../theme/theme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8.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9.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928865" y="0"/>
            <a:ext cx="5872732" cy="7531609"/>
          </a:xfrm>
          <a:prstGeom prst="rect">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7" name="Round Single Corner Rectangle 6"/>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8" name="Picture 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292797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90" r:id="rId3"/>
  </p:sldLayoutIdLst>
  <p:hf hdr="0" ftr="0" dt="0"/>
  <p:txStyles>
    <p:titleStyle>
      <a:lvl1pPr algn="l" defTabSz="960114"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9" indent="-240029" algn="l" defTabSz="960114" rtl="0" eaLnBrk="1" latinLnBrk="0" hangingPunct="1">
        <a:lnSpc>
          <a:spcPct val="90000"/>
        </a:lnSpc>
        <a:spcBef>
          <a:spcPts val="1051"/>
        </a:spcBef>
        <a:buFont typeface="Arial"/>
        <a:buChar char="•"/>
        <a:defRPr sz="2940" kern="1200">
          <a:solidFill>
            <a:schemeClr val="tx1"/>
          </a:solidFill>
          <a:latin typeface="+mn-lt"/>
          <a:ea typeface="+mn-ea"/>
          <a:cs typeface="+mn-cs"/>
        </a:defRPr>
      </a:lvl1pPr>
      <a:lvl2pPr marL="720086" indent="-240029" algn="l" defTabSz="960114"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44" indent="-240029" algn="l" defTabSz="960114"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01"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4pPr>
      <a:lvl5pPr marL="2160258"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5pPr>
      <a:lvl6pPr marL="2640315"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6pPr>
      <a:lvl7pPr marL="3120372"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7pPr>
      <a:lvl8pPr marL="3600429"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8pPr>
      <a:lvl9pPr marL="4080486"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9pPr>
    </p:bodyStyle>
    <p:otherStyle>
      <a:defPPr>
        <a:defRPr lang="en-US"/>
      </a:defPPr>
      <a:lvl1pPr marL="0" algn="l" defTabSz="960114" rtl="0" eaLnBrk="1" latinLnBrk="0" hangingPunct="1">
        <a:defRPr sz="1891" kern="1200">
          <a:solidFill>
            <a:schemeClr val="tx1"/>
          </a:solidFill>
          <a:latin typeface="+mn-lt"/>
          <a:ea typeface="+mn-ea"/>
          <a:cs typeface="+mn-cs"/>
        </a:defRPr>
      </a:lvl1pPr>
      <a:lvl2pPr marL="480057" algn="l" defTabSz="960114" rtl="0" eaLnBrk="1" latinLnBrk="0" hangingPunct="1">
        <a:defRPr sz="1891" kern="1200">
          <a:solidFill>
            <a:schemeClr val="tx1"/>
          </a:solidFill>
          <a:latin typeface="+mn-lt"/>
          <a:ea typeface="+mn-ea"/>
          <a:cs typeface="+mn-cs"/>
        </a:defRPr>
      </a:lvl2pPr>
      <a:lvl3pPr marL="960114" algn="l" defTabSz="960114" rtl="0" eaLnBrk="1" latinLnBrk="0" hangingPunct="1">
        <a:defRPr sz="1891" kern="1200">
          <a:solidFill>
            <a:schemeClr val="tx1"/>
          </a:solidFill>
          <a:latin typeface="+mn-lt"/>
          <a:ea typeface="+mn-ea"/>
          <a:cs typeface="+mn-cs"/>
        </a:defRPr>
      </a:lvl3pPr>
      <a:lvl4pPr marL="1440171" algn="l" defTabSz="960114" rtl="0" eaLnBrk="1" latinLnBrk="0" hangingPunct="1">
        <a:defRPr sz="1891" kern="1200">
          <a:solidFill>
            <a:schemeClr val="tx1"/>
          </a:solidFill>
          <a:latin typeface="+mn-lt"/>
          <a:ea typeface="+mn-ea"/>
          <a:cs typeface="+mn-cs"/>
        </a:defRPr>
      </a:lvl4pPr>
      <a:lvl5pPr marL="1920229" algn="l" defTabSz="960114" rtl="0" eaLnBrk="1" latinLnBrk="0" hangingPunct="1">
        <a:defRPr sz="1891" kern="1200">
          <a:solidFill>
            <a:schemeClr val="tx1"/>
          </a:solidFill>
          <a:latin typeface="+mn-lt"/>
          <a:ea typeface="+mn-ea"/>
          <a:cs typeface="+mn-cs"/>
        </a:defRPr>
      </a:lvl5pPr>
      <a:lvl6pPr marL="2400286" algn="l" defTabSz="960114" rtl="0" eaLnBrk="1" latinLnBrk="0" hangingPunct="1">
        <a:defRPr sz="1891" kern="1200">
          <a:solidFill>
            <a:schemeClr val="tx1"/>
          </a:solidFill>
          <a:latin typeface="+mn-lt"/>
          <a:ea typeface="+mn-ea"/>
          <a:cs typeface="+mn-cs"/>
        </a:defRPr>
      </a:lvl6pPr>
      <a:lvl7pPr marL="2880343" algn="l" defTabSz="960114" rtl="0" eaLnBrk="1" latinLnBrk="0" hangingPunct="1">
        <a:defRPr sz="1891" kern="1200">
          <a:solidFill>
            <a:schemeClr val="tx1"/>
          </a:solidFill>
          <a:latin typeface="+mn-lt"/>
          <a:ea typeface="+mn-ea"/>
          <a:cs typeface="+mn-cs"/>
        </a:defRPr>
      </a:lvl7pPr>
      <a:lvl8pPr marL="3360400" algn="l" defTabSz="960114" rtl="0" eaLnBrk="1" latinLnBrk="0" hangingPunct="1">
        <a:defRPr sz="1891" kern="1200">
          <a:solidFill>
            <a:schemeClr val="tx1"/>
          </a:solidFill>
          <a:latin typeface="+mn-lt"/>
          <a:ea typeface="+mn-ea"/>
          <a:cs typeface="+mn-cs"/>
        </a:defRPr>
      </a:lvl8pPr>
      <a:lvl9pPr marL="3840457" algn="l" defTabSz="960114" rtl="0" eaLnBrk="1" latinLnBrk="0" hangingPunct="1">
        <a:defRPr sz="189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t>7/1/2024</a:t>
            </a:fld>
            <a:endParaRPr lang="en-US"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
        <p:nvSpPr>
          <p:cNvPr id="7" name="Rectangle 6">
            <a:extLst>
              <a:ext uri="{FF2B5EF4-FFF2-40B4-BE49-F238E27FC236}">
                <a16:creationId xmlns:a16="http://schemas.microsoft.com/office/drawing/2014/main" id="{6DA6C021-E086-DF48-9AA0-A5E61210A0A6}"/>
              </a:ext>
            </a:extLst>
          </p:cNvPr>
          <p:cNvSpPr/>
          <p:nvPr userDrawn="1"/>
        </p:nvSpPr>
        <p:spPr>
          <a:xfrm>
            <a:off x="6928865" y="0"/>
            <a:ext cx="5872732" cy="7531609"/>
          </a:xfrm>
          <a:prstGeom prst="rect">
            <a:avLst/>
          </a:prstGeom>
          <a:blipFill>
            <a:blip r:embed="rId1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8" name="Round Single Corner Rectangle 7">
            <a:extLst>
              <a:ext uri="{FF2B5EF4-FFF2-40B4-BE49-F238E27FC236}">
                <a16:creationId xmlns:a16="http://schemas.microsoft.com/office/drawing/2014/main" id="{1E3B1318-5510-4E4D-97E8-A2F3FDF5C3CB}"/>
              </a:ext>
            </a:extLst>
          </p:cNvPr>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9" name="Picture 8">
            <a:extLst>
              <a:ext uri="{FF2B5EF4-FFF2-40B4-BE49-F238E27FC236}">
                <a16:creationId xmlns:a16="http://schemas.microsoft.com/office/drawing/2014/main" id="{661FA719-C480-9446-84ED-8FFFB5B02F0B}"/>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Tree>
    <p:extLst>
      <p:ext uri="{BB962C8B-B14F-4D97-AF65-F5344CB8AC3E}">
        <p14:creationId xmlns:p14="http://schemas.microsoft.com/office/powerpoint/2010/main" val="31181125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928865" y="0"/>
            <a:ext cx="5872732" cy="7531609"/>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7" name="Round Single Corner Rectangle 6"/>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390360974"/>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l" defTabSz="960114"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9" indent="-240029" algn="l" defTabSz="960114" rtl="0" eaLnBrk="1" latinLnBrk="0" hangingPunct="1">
        <a:lnSpc>
          <a:spcPct val="90000"/>
        </a:lnSpc>
        <a:spcBef>
          <a:spcPts val="1051"/>
        </a:spcBef>
        <a:buFont typeface="Arial"/>
        <a:buChar char="•"/>
        <a:defRPr sz="2940" kern="1200">
          <a:solidFill>
            <a:schemeClr val="tx1"/>
          </a:solidFill>
          <a:latin typeface="+mn-lt"/>
          <a:ea typeface="+mn-ea"/>
          <a:cs typeface="+mn-cs"/>
        </a:defRPr>
      </a:lvl1pPr>
      <a:lvl2pPr marL="720086" indent="-240029" algn="l" defTabSz="960114"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44" indent="-240029" algn="l" defTabSz="960114"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01"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4pPr>
      <a:lvl5pPr marL="2160258"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5pPr>
      <a:lvl6pPr marL="2640315"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6pPr>
      <a:lvl7pPr marL="3120372"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7pPr>
      <a:lvl8pPr marL="3600429"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8pPr>
      <a:lvl9pPr marL="4080486"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9pPr>
    </p:bodyStyle>
    <p:otherStyle>
      <a:defPPr>
        <a:defRPr lang="en-US"/>
      </a:defPPr>
      <a:lvl1pPr marL="0" algn="l" defTabSz="960114" rtl="0" eaLnBrk="1" latinLnBrk="0" hangingPunct="1">
        <a:defRPr sz="1891" kern="1200">
          <a:solidFill>
            <a:schemeClr val="tx1"/>
          </a:solidFill>
          <a:latin typeface="+mn-lt"/>
          <a:ea typeface="+mn-ea"/>
          <a:cs typeface="+mn-cs"/>
        </a:defRPr>
      </a:lvl1pPr>
      <a:lvl2pPr marL="480057" algn="l" defTabSz="960114" rtl="0" eaLnBrk="1" latinLnBrk="0" hangingPunct="1">
        <a:defRPr sz="1891" kern="1200">
          <a:solidFill>
            <a:schemeClr val="tx1"/>
          </a:solidFill>
          <a:latin typeface="+mn-lt"/>
          <a:ea typeface="+mn-ea"/>
          <a:cs typeface="+mn-cs"/>
        </a:defRPr>
      </a:lvl2pPr>
      <a:lvl3pPr marL="960114" algn="l" defTabSz="960114" rtl="0" eaLnBrk="1" latinLnBrk="0" hangingPunct="1">
        <a:defRPr sz="1891" kern="1200">
          <a:solidFill>
            <a:schemeClr val="tx1"/>
          </a:solidFill>
          <a:latin typeface="+mn-lt"/>
          <a:ea typeface="+mn-ea"/>
          <a:cs typeface="+mn-cs"/>
        </a:defRPr>
      </a:lvl3pPr>
      <a:lvl4pPr marL="1440171" algn="l" defTabSz="960114" rtl="0" eaLnBrk="1" latinLnBrk="0" hangingPunct="1">
        <a:defRPr sz="1891" kern="1200">
          <a:solidFill>
            <a:schemeClr val="tx1"/>
          </a:solidFill>
          <a:latin typeface="+mn-lt"/>
          <a:ea typeface="+mn-ea"/>
          <a:cs typeface="+mn-cs"/>
        </a:defRPr>
      </a:lvl4pPr>
      <a:lvl5pPr marL="1920229" algn="l" defTabSz="960114" rtl="0" eaLnBrk="1" latinLnBrk="0" hangingPunct="1">
        <a:defRPr sz="1891" kern="1200">
          <a:solidFill>
            <a:schemeClr val="tx1"/>
          </a:solidFill>
          <a:latin typeface="+mn-lt"/>
          <a:ea typeface="+mn-ea"/>
          <a:cs typeface="+mn-cs"/>
        </a:defRPr>
      </a:lvl5pPr>
      <a:lvl6pPr marL="2400286" algn="l" defTabSz="960114" rtl="0" eaLnBrk="1" latinLnBrk="0" hangingPunct="1">
        <a:defRPr sz="1891" kern="1200">
          <a:solidFill>
            <a:schemeClr val="tx1"/>
          </a:solidFill>
          <a:latin typeface="+mn-lt"/>
          <a:ea typeface="+mn-ea"/>
          <a:cs typeface="+mn-cs"/>
        </a:defRPr>
      </a:lvl6pPr>
      <a:lvl7pPr marL="2880343" algn="l" defTabSz="960114" rtl="0" eaLnBrk="1" latinLnBrk="0" hangingPunct="1">
        <a:defRPr sz="1891" kern="1200">
          <a:solidFill>
            <a:schemeClr val="tx1"/>
          </a:solidFill>
          <a:latin typeface="+mn-lt"/>
          <a:ea typeface="+mn-ea"/>
          <a:cs typeface="+mn-cs"/>
        </a:defRPr>
      </a:lvl7pPr>
      <a:lvl8pPr marL="3360400" algn="l" defTabSz="960114" rtl="0" eaLnBrk="1" latinLnBrk="0" hangingPunct="1">
        <a:defRPr sz="1891" kern="1200">
          <a:solidFill>
            <a:schemeClr val="tx1"/>
          </a:solidFill>
          <a:latin typeface="+mn-lt"/>
          <a:ea typeface="+mn-ea"/>
          <a:cs typeface="+mn-cs"/>
        </a:defRPr>
      </a:lvl8pPr>
      <a:lvl9pPr marL="3840457" algn="l" defTabSz="960114" rtl="0" eaLnBrk="1" latinLnBrk="0" hangingPunct="1">
        <a:defRPr sz="189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928865" y="0"/>
            <a:ext cx="5872732" cy="7531609"/>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7" name="Round Single Corner Rectangle 6"/>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669175024"/>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l" defTabSz="960114"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9" indent="-240029" algn="l" defTabSz="960114" rtl="0" eaLnBrk="1" latinLnBrk="0" hangingPunct="1">
        <a:lnSpc>
          <a:spcPct val="90000"/>
        </a:lnSpc>
        <a:spcBef>
          <a:spcPts val="1051"/>
        </a:spcBef>
        <a:buFont typeface="Arial"/>
        <a:buChar char="•"/>
        <a:defRPr sz="2940" kern="1200">
          <a:solidFill>
            <a:schemeClr val="tx1"/>
          </a:solidFill>
          <a:latin typeface="+mn-lt"/>
          <a:ea typeface="+mn-ea"/>
          <a:cs typeface="+mn-cs"/>
        </a:defRPr>
      </a:lvl1pPr>
      <a:lvl2pPr marL="720086" indent="-240029" algn="l" defTabSz="960114"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44" indent="-240029" algn="l" defTabSz="960114"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01"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4pPr>
      <a:lvl5pPr marL="2160258"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5pPr>
      <a:lvl6pPr marL="2640315"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6pPr>
      <a:lvl7pPr marL="3120372"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7pPr>
      <a:lvl8pPr marL="3600429"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8pPr>
      <a:lvl9pPr marL="4080486"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9pPr>
    </p:bodyStyle>
    <p:otherStyle>
      <a:defPPr>
        <a:defRPr lang="en-US"/>
      </a:defPPr>
      <a:lvl1pPr marL="0" algn="l" defTabSz="960114" rtl="0" eaLnBrk="1" latinLnBrk="0" hangingPunct="1">
        <a:defRPr sz="1891" kern="1200">
          <a:solidFill>
            <a:schemeClr val="tx1"/>
          </a:solidFill>
          <a:latin typeface="+mn-lt"/>
          <a:ea typeface="+mn-ea"/>
          <a:cs typeface="+mn-cs"/>
        </a:defRPr>
      </a:lvl1pPr>
      <a:lvl2pPr marL="480057" algn="l" defTabSz="960114" rtl="0" eaLnBrk="1" latinLnBrk="0" hangingPunct="1">
        <a:defRPr sz="1891" kern="1200">
          <a:solidFill>
            <a:schemeClr val="tx1"/>
          </a:solidFill>
          <a:latin typeface="+mn-lt"/>
          <a:ea typeface="+mn-ea"/>
          <a:cs typeface="+mn-cs"/>
        </a:defRPr>
      </a:lvl2pPr>
      <a:lvl3pPr marL="960114" algn="l" defTabSz="960114" rtl="0" eaLnBrk="1" latinLnBrk="0" hangingPunct="1">
        <a:defRPr sz="1891" kern="1200">
          <a:solidFill>
            <a:schemeClr val="tx1"/>
          </a:solidFill>
          <a:latin typeface="+mn-lt"/>
          <a:ea typeface="+mn-ea"/>
          <a:cs typeface="+mn-cs"/>
        </a:defRPr>
      </a:lvl3pPr>
      <a:lvl4pPr marL="1440171" algn="l" defTabSz="960114" rtl="0" eaLnBrk="1" latinLnBrk="0" hangingPunct="1">
        <a:defRPr sz="1891" kern="1200">
          <a:solidFill>
            <a:schemeClr val="tx1"/>
          </a:solidFill>
          <a:latin typeface="+mn-lt"/>
          <a:ea typeface="+mn-ea"/>
          <a:cs typeface="+mn-cs"/>
        </a:defRPr>
      </a:lvl4pPr>
      <a:lvl5pPr marL="1920229" algn="l" defTabSz="960114" rtl="0" eaLnBrk="1" latinLnBrk="0" hangingPunct="1">
        <a:defRPr sz="1891" kern="1200">
          <a:solidFill>
            <a:schemeClr val="tx1"/>
          </a:solidFill>
          <a:latin typeface="+mn-lt"/>
          <a:ea typeface="+mn-ea"/>
          <a:cs typeface="+mn-cs"/>
        </a:defRPr>
      </a:lvl5pPr>
      <a:lvl6pPr marL="2400286" algn="l" defTabSz="960114" rtl="0" eaLnBrk="1" latinLnBrk="0" hangingPunct="1">
        <a:defRPr sz="1891" kern="1200">
          <a:solidFill>
            <a:schemeClr val="tx1"/>
          </a:solidFill>
          <a:latin typeface="+mn-lt"/>
          <a:ea typeface="+mn-ea"/>
          <a:cs typeface="+mn-cs"/>
        </a:defRPr>
      </a:lvl6pPr>
      <a:lvl7pPr marL="2880343" algn="l" defTabSz="960114" rtl="0" eaLnBrk="1" latinLnBrk="0" hangingPunct="1">
        <a:defRPr sz="1891" kern="1200">
          <a:solidFill>
            <a:schemeClr val="tx1"/>
          </a:solidFill>
          <a:latin typeface="+mn-lt"/>
          <a:ea typeface="+mn-ea"/>
          <a:cs typeface="+mn-cs"/>
        </a:defRPr>
      </a:lvl7pPr>
      <a:lvl8pPr marL="3360400" algn="l" defTabSz="960114" rtl="0" eaLnBrk="1" latinLnBrk="0" hangingPunct="1">
        <a:defRPr sz="1891" kern="1200">
          <a:solidFill>
            <a:schemeClr val="tx1"/>
          </a:solidFill>
          <a:latin typeface="+mn-lt"/>
          <a:ea typeface="+mn-ea"/>
          <a:cs typeface="+mn-cs"/>
        </a:defRPr>
      </a:lvl8pPr>
      <a:lvl9pPr marL="3840457" algn="l" defTabSz="960114" rtl="0" eaLnBrk="1" latinLnBrk="0" hangingPunct="1">
        <a:defRPr sz="189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6928865" y="0"/>
            <a:ext cx="5872732" cy="7531609"/>
          </a:xfrm>
          <a:prstGeom prst="rect">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7" name="Round Single Corner Rectangle 6"/>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Autofit/>
          </a:bodyPr>
          <a:lstStyle/>
          <a:p>
            <a:r>
              <a:rPr lang="en-US"/>
              <a:t>Click to edit Master title style</a:t>
            </a:r>
            <a:endParaRPr lang="en-AU"/>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9041130" y="8836660"/>
            <a:ext cx="3498038" cy="764540"/>
          </a:xfrm>
          <a:prstGeom prst="rect">
            <a:avLst/>
          </a:prstGeom>
        </p:spPr>
        <p:txBody>
          <a:bodyPr vert="horz" lIns="91440" tIns="45720" rIns="91440" bIns="45720" rtlCol="0" anchor="ctr"/>
          <a:lstStyle>
            <a:lvl1pPr algn="r">
              <a:defRPr sz="840">
                <a:solidFill>
                  <a:schemeClr val="tx1">
                    <a:lumMod val="50000"/>
                    <a:lumOff val="50000"/>
                  </a:schemeClr>
                </a:solidFill>
              </a:defRPr>
            </a:lvl1pPr>
          </a:lstStyle>
          <a:p>
            <a:r>
              <a:rPr lang="en-AU" dirty="0"/>
              <a:t>April 2018   </a:t>
            </a:r>
            <a:r>
              <a:rPr lang="en-AU" dirty="0">
                <a:solidFill>
                  <a:srgbClr val="C5A817"/>
                </a:solidFill>
              </a:rPr>
              <a:t>|</a:t>
            </a:r>
            <a:r>
              <a:rPr lang="en-AU" dirty="0"/>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1052353550"/>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l" defTabSz="960114"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9" indent="-240029" algn="l" defTabSz="960114" rtl="0" eaLnBrk="1" latinLnBrk="0" hangingPunct="1">
        <a:lnSpc>
          <a:spcPct val="90000"/>
        </a:lnSpc>
        <a:spcBef>
          <a:spcPts val="1051"/>
        </a:spcBef>
        <a:buFont typeface="Arial"/>
        <a:buChar char="•"/>
        <a:defRPr sz="2940" kern="1200">
          <a:solidFill>
            <a:schemeClr val="tx1"/>
          </a:solidFill>
          <a:latin typeface="+mn-lt"/>
          <a:ea typeface="+mn-ea"/>
          <a:cs typeface="+mn-cs"/>
        </a:defRPr>
      </a:lvl1pPr>
      <a:lvl2pPr marL="720086" indent="-240029" algn="l" defTabSz="960114"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44" indent="-240029" algn="l" defTabSz="960114"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01"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4pPr>
      <a:lvl5pPr marL="2160258"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5pPr>
      <a:lvl6pPr marL="2640315"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6pPr>
      <a:lvl7pPr marL="3120372"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7pPr>
      <a:lvl8pPr marL="3600429"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8pPr>
      <a:lvl9pPr marL="4080486"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9pPr>
    </p:bodyStyle>
    <p:otherStyle>
      <a:defPPr>
        <a:defRPr lang="en-US"/>
      </a:defPPr>
      <a:lvl1pPr marL="0" algn="l" defTabSz="960114" rtl="0" eaLnBrk="1" latinLnBrk="0" hangingPunct="1">
        <a:defRPr sz="1891" kern="1200">
          <a:solidFill>
            <a:schemeClr val="tx1"/>
          </a:solidFill>
          <a:latin typeface="+mn-lt"/>
          <a:ea typeface="+mn-ea"/>
          <a:cs typeface="+mn-cs"/>
        </a:defRPr>
      </a:lvl1pPr>
      <a:lvl2pPr marL="480057" algn="l" defTabSz="960114" rtl="0" eaLnBrk="1" latinLnBrk="0" hangingPunct="1">
        <a:defRPr sz="1891" kern="1200">
          <a:solidFill>
            <a:schemeClr val="tx1"/>
          </a:solidFill>
          <a:latin typeface="+mn-lt"/>
          <a:ea typeface="+mn-ea"/>
          <a:cs typeface="+mn-cs"/>
        </a:defRPr>
      </a:lvl2pPr>
      <a:lvl3pPr marL="960114" algn="l" defTabSz="960114" rtl="0" eaLnBrk="1" latinLnBrk="0" hangingPunct="1">
        <a:defRPr sz="1891" kern="1200">
          <a:solidFill>
            <a:schemeClr val="tx1"/>
          </a:solidFill>
          <a:latin typeface="+mn-lt"/>
          <a:ea typeface="+mn-ea"/>
          <a:cs typeface="+mn-cs"/>
        </a:defRPr>
      </a:lvl3pPr>
      <a:lvl4pPr marL="1440171" algn="l" defTabSz="960114" rtl="0" eaLnBrk="1" latinLnBrk="0" hangingPunct="1">
        <a:defRPr sz="1891" kern="1200">
          <a:solidFill>
            <a:schemeClr val="tx1"/>
          </a:solidFill>
          <a:latin typeface="+mn-lt"/>
          <a:ea typeface="+mn-ea"/>
          <a:cs typeface="+mn-cs"/>
        </a:defRPr>
      </a:lvl4pPr>
      <a:lvl5pPr marL="1920229" algn="l" defTabSz="960114" rtl="0" eaLnBrk="1" latinLnBrk="0" hangingPunct="1">
        <a:defRPr sz="1891" kern="1200">
          <a:solidFill>
            <a:schemeClr val="tx1"/>
          </a:solidFill>
          <a:latin typeface="+mn-lt"/>
          <a:ea typeface="+mn-ea"/>
          <a:cs typeface="+mn-cs"/>
        </a:defRPr>
      </a:lvl5pPr>
      <a:lvl6pPr marL="2400286" algn="l" defTabSz="960114" rtl="0" eaLnBrk="1" latinLnBrk="0" hangingPunct="1">
        <a:defRPr sz="1891" kern="1200">
          <a:solidFill>
            <a:schemeClr val="tx1"/>
          </a:solidFill>
          <a:latin typeface="+mn-lt"/>
          <a:ea typeface="+mn-ea"/>
          <a:cs typeface="+mn-cs"/>
        </a:defRPr>
      </a:lvl6pPr>
      <a:lvl7pPr marL="2880343" algn="l" defTabSz="960114" rtl="0" eaLnBrk="1" latinLnBrk="0" hangingPunct="1">
        <a:defRPr sz="1891" kern="1200">
          <a:solidFill>
            <a:schemeClr val="tx1"/>
          </a:solidFill>
          <a:latin typeface="+mn-lt"/>
          <a:ea typeface="+mn-ea"/>
          <a:cs typeface="+mn-cs"/>
        </a:defRPr>
      </a:lvl7pPr>
      <a:lvl8pPr marL="3360400" algn="l" defTabSz="960114" rtl="0" eaLnBrk="1" latinLnBrk="0" hangingPunct="1">
        <a:defRPr sz="1891" kern="1200">
          <a:solidFill>
            <a:schemeClr val="tx1"/>
          </a:solidFill>
          <a:latin typeface="+mn-lt"/>
          <a:ea typeface="+mn-ea"/>
          <a:cs typeface="+mn-cs"/>
        </a:defRPr>
      </a:lvl8pPr>
      <a:lvl9pPr marL="3840457" algn="l" defTabSz="960114" rtl="0" eaLnBrk="1" latinLnBrk="0" hangingPunct="1">
        <a:defRPr sz="189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80111" y="8898892"/>
            <a:ext cx="2880360" cy="511175"/>
          </a:xfrm>
          <a:prstGeom prst="rect">
            <a:avLst/>
          </a:prstGeom>
        </p:spPr>
        <p:txBody>
          <a:bodyPr vert="horz" lIns="91440" tIns="45720" rIns="91440" bIns="45720" rtlCol="0" anchor="ctr"/>
          <a:lstStyle>
            <a:lvl1pPr algn="l">
              <a:defRPr sz="126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4240531" y="8898892"/>
            <a:ext cx="4320540" cy="511175"/>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9041131" y="8898892"/>
            <a:ext cx="2880360" cy="511175"/>
          </a:xfrm>
          <a:prstGeom prst="rect">
            <a:avLst/>
          </a:prstGeom>
        </p:spPr>
        <p:txBody>
          <a:bodyPr vert="horz" lIns="91440" tIns="45720" rIns="91440" bIns="45720" rtlCol="0" anchor="ctr"/>
          <a:lstStyle>
            <a:lvl1pPr algn="r">
              <a:defRPr sz="1260">
                <a:solidFill>
                  <a:schemeClr val="tx1">
                    <a:tint val="75000"/>
                  </a:schemeClr>
                </a:solidFill>
              </a:defRPr>
            </a:lvl1pPr>
          </a:lstStyle>
          <a:p>
            <a:fld id="{DFD519AE-F161-A440-A25F-AE28DA30722A}" type="slidenum">
              <a:rPr lang="en-AU" smtClean="0"/>
              <a:t>‹#›</a:t>
            </a:fld>
            <a:endParaRPr lang="en-AU"/>
          </a:p>
        </p:txBody>
      </p:sp>
    </p:spTree>
    <p:extLst>
      <p:ext uri="{BB962C8B-B14F-4D97-AF65-F5344CB8AC3E}">
        <p14:creationId xmlns:p14="http://schemas.microsoft.com/office/powerpoint/2010/main" val="830125274"/>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60114"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29" indent="-240029" algn="l" defTabSz="960114" rtl="0" eaLnBrk="1" latinLnBrk="0" hangingPunct="1">
        <a:lnSpc>
          <a:spcPct val="90000"/>
        </a:lnSpc>
        <a:spcBef>
          <a:spcPts val="1051"/>
        </a:spcBef>
        <a:buFont typeface="Arial"/>
        <a:buChar char="•"/>
        <a:defRPr sz="2940" kern="1200">
          <a:solidFill>
            <a:schemeClr val="tx1"/>
          </a:solidFill>
          <a:latin typeface="+mn-lt"/>
          <a:ea typeface="+mn-ea"/>
          <a:cs typeface="+mn-cs"/>
        </a:defRPr>
      </a:lvl1pPr>
      <a:lvl2pPr marL="720086" indent="-240029" algn="l" defTabSz="960114" rtl="0" eaLnBrk="1" latinLnBrk="0" hangingPunct="1">
        <a:lnSpc>
          <a:spcPct val="90000"/>
        </a:lnSpc>
        <a:spcBef>
          <a:spcPts val="525"/>
        </a:spcBef>
        <a:buFont typeface="Arial"/>
        <a:buChar char="•"/>
        <a:defRPr sz="2520" kern="1200">
          <a:solidFill>
            <a:schemeClr val="tx1"/>
          </a:solidFill>
          <a:latin typeface="+mn-lt"/>
          <a:ea typeface="+mn-ea"/>
          <a:cs typeface="+mn-cs"/>
        </a:defRPr>
      </a:lvl2pPr>
      <a:lvl3pPr marL="1200144" indent="-240029" algn="l" defTabSz="960114" rtl="0" eaLnBrk="1" latinLnBrk="0" hangingPunct="1">
        <a:lnSpc>
          <a:spcPct val="90000"/>
        </a:lnSpc>
        <a:spcBef>
          <a:spcPts val="525"/>
        </a:spcBef>
        <a:buFont typeface="Arial"/>
        <a:buChar char="•"/>
        <a:defRPr sz="2100" kern="1200">
          <a:solidFill>
            <a:schemeClr val="tx1"/>
          </a:solidFill>
          <a:latin typeface="+mn-lt"/>
          <a:ea typeface="+mn-ea"/>
          <a:cs typeface="+mn-cs"/>
        </a:defRPr>
      </a:lvl3pPr>
      <a:lvl4pPr marL="1680201"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4pPr>
      <a:lvl5pPr marL="2160258"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5pPr>
      <a:lvl6pPr marL="2640315"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6pPr>
      <a:lvl7pPr marL="3120372"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7pPr>
      <a:lvl8pPr marL="3600429"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8pPr>
      <a:lvl9pPr marL="4080486" indent="-240029" algn="l" defTabSz="960114" rtl="0" eaLnBrk="1" latinLnBrk="0" hangingPunct="1">
        <a:lnSpc>
          <a:spcPct val="90000"/>
        </a:lnSpc>
        <a:spcBef>
          <a:spcPts val="525"/>
        </a:spcBef>
        <a:buFont typeface="Arial"/>
        <a:buChar char="•"/>
        <a:defRPr sz="1891" kern="1200">
          <a:solidFill>
            <a:schemeClr val="tx1"/>
          </a:solidFill>
          <a:latin typeface="+mn-lt"/>
          <a:ea typeface="+mn-ea"/>
          <a:cs typeface="+mn-cs"/>
        </a:defRPr>
      </a:lvl9pPr>
    </p:bodyStyle>
    <p:otherStyle>
      <a:defPPr>
        <a:defRPr lang="en-US"/>
      </a:defPPr>
      <a:lvl1pPr marL="0" algn="l" defTabSz="960114" rtl="0" eaLnBrk="1" latinLnBrk="0" hangingPunct="1">
        <a:defRPr sz="1891" kern="1200">
          <a:solidFill>
            <a:schemeClr val="tx1"/>
          </a:solidFill>
          <a:latin typeface="+mn-lt"/>
          <a:ea typeface="+mn-ea"/>
          <a:cs typeface="+mn-cs"/>
        </a:defRPr>
      </a:lvl1pPr>
      <a:lvl2pPr marL="480057" algn="l" defTabSz="960114" rtl="0" eaLnBrk="1" latinLnBrk="0" hangingPunct="1">
        <a:defRPr sz="1891" kern="1200">
          <a:solidFill>
            <a:schemeClr val="tx1"/>
          </a:solidFill>
          <a:latin typeface="+mn-lt"/>
          <a:ea typeface="+mn-ea"/>
          <a:cs typeface="+mn-cs"/>
        </a:defRPr>
      </a:lvl2pPr>
      <a:lvl3pPr marL="960114" algn="l" defTabSz="960114" rtl="0" eaLnBrk="1" latinLnBrk="0" hangingPunct="1">
        <a:defRPr sz="1891" kern="1200">
          <a:solidFill>
            <a:schemeClr val="tx1"/>
          </a:solidFill>
          <a:latin typeface="+mn-lt"/>
          <a:ea typeface="+mn-ea"/>
          <a:cs typeface="+mn-cs"/>
        </a:defRPr>
      </a:lvl3pPr>
      <a:lvl4pPr marL="1440171" algn="l" defTabSz="960114" rtl="0" eaLnBrk="1" latinLnBrk="0" hangingPunct="1">
        <a:defRPr sz="1891" kern="1200">
          <a:solidFill>
            <a:schemeClr val="tx1"/>
          </a:solidFill>
          <a:latin typeface="+mn-lt"/>
          <a:ea typeface="+mn-ea"/>
          <a:cs typeface="+mn-cs"/>
        </a:defRPr>
      </a:lvl4pPr>
      <a:lvl5pPr marL="1920229" algn="l" defTabSz="960114" rtl="0" eaLnBrk="1" latinLnBrk="0" hangingPunct="1">
        <a:defRPr sz="1891" kern="1200">
          <a:solidFill>
            <a:schemeClr val="tx1"/>
          </a:solidFill>
          <a:latin typeface="+mn-lt"/>
          <a:ea typeface="+mn-ea"/>
          <a:cs typeface="+mn-cs"/>
        </a:defRPr>
      </a:lvl5pPr>
      <a:lvl6pPr marL="2400286" algn="l" defTabSz="960114" rtl="0" eaLnBrk="1" latinLnBrk="0" hangingPunct="1">
        <a:defRPr sz="1891" kern="1200">
          <a:solidFill>
            <a:schemeClr val="tx1"/>
          </a:solidFill>
          <a:latin typeface="+mn-lt"/>
          <a:ea typeface="+mn-ea"/>
          <a:cs typeface="+mn-cs"/>
        </a:defRPr>
      </a:lvl6pPr>
      <a:lvl7pPr marL="2880343" algn="l" defTabSz="960114" rtl="0" eaLnBrk="1" latinLnBrk="0" hangingPunct="1">
        <a:defRPr sz="1891" kern="1200">
          <a:solidFill>
            <a:schemeClr val="tx1"/>
          </a:solidFill>
          <a:latin typeface="+mn-lt"/>
          <a:ea typeface="+mn-ea"/>
          <a:cs typeface="+mn-cs"/>
        </a:defRPr>
      </a:lvl7pPr>
      <a:lvl8pPr marL="3360400" algn="l" defTabSz="960114" rtl="0" eaLnBrk="1" latinLnBrk="0" hangingPunct="1">
        <a:defRPr sz="1891" kern="1200">
          <a:solidFill>
            <a:schemeClr val="tx1"/>
          </a:solidFill>
          <a:latin typeface="+mn-lt"/>
          <a:ea typeface="+mn-ea"/>
          <a:cs typeface="+mn-cs"/>
        </a:defRPr>
      </a:lvl8pPr>
      <a:lvl9pPr marL="3840457" algn="l" defTabSz="960114" rtl="0" eaLnBrk="1" latinLnBrk="0" hangingPunct="1">
        <a:defRPr sz="189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t>7/1/2024</a:t>
            </a:fld>
            <a:endParaRPr lang="en-US"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Tree>
    <p:extLst>
      <p:ext uri="{BB962C8B-B14F-4D97-AF65-F5344CB8AC3E}">
        <p14:creationId xmlns:p14="http://schemas.microsoft.com/office/powerpoint/2010/main" val="400699789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t>7/1/2024</a:t>
            </a:fld>
            <a:endParaRPr lang="en-US"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
        <p:nvSpPr>
          <p:cNvPr id="7" name="Round Same Side Corner Rectangle 6">
            <a:extLst>
              <a:ext uri="{FF2B5EF4-FFF2-40B4-BE49-F238E27FC236}">
                <a16:creationId xmlns:a16="http://schemas.microsoft.com/office/drawing/2014/main" id="{D195C58A-169A-D142-94AE-8AE741FE83A6}"/>
              </a:ext>
            </a:extLst>
          </p:cNvPr>
          <p:cNvSpPr/>
          <p:nvPr userDrawn="1"/>
        </p:nvSpPr>
        <p:spPr>
          <a:xfrm rot="10800000">
            <a:off x="1" y="0"/>
            <a:ext cx="12801599" cy="8858245"/>
          </a:xfrm>
          <a:prstGeom prst="round2SameRect">
            <a:avLst>
              <a:gd name="adj1" fmla="val 0"/>
              <a:gd name="adj2" fmla="val 0"/>
            </a:avLst>
          </a:prstGeom>
          <a:gradFill>
            <a:gsLst>
              <a:gs pos="0">
                <a:schemeClr val="bg1">
                  <a:lumMod val="95000"/>
                </a:schemeClr>
              </a:gs>
              <a:gs pos="99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8" name="Picture 7">
            <a:extLst>
              <a:ext uri="{FF2B5EF4-FFF2-40B4-BE49-F238E27FC236}">
                <a16:creationId xmlns:a16="http://schemas.microsoft.com/office/drawing/2014/main" id="{917FF823-E285-2141-9495-D0F07685A13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Tree>
    <p:extLst>
      <p:ext uri="{BB962C8B-B14F-4D97-AF65-F5344CB8AC3E}">
        <p14:creationId xmlns:p14="http://schemas.microsoft.com/office/powerpoint/2010/main" val="88809110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661" r:id="rId15"/>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t>7/1/2024</a:t>
            </a:fld>
            <a:endParaRPr lang="en-US"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
        <p:nvSpPr>
          <p:cNvPr id="7" name="Rectangle 6">
            <a:extLst>
              <a:ext uri="{FF2B5EF4-FFF2-40B4-BE49-F238E27FC236}">
                <a16:creationId xmlns:a16="http://schemas.microsoft.com/office/drawing/2014/main" id="{C616B87F-0511-4B46-9DAC-8CEE89346C7F}"/>
              </a:ext>
            </a:extLst>
          </p:cNvPr>
          <p:cNvSpPr/>
          <p:nvPr userDrawn="1"/>
        </p:nvSpPr>
        <p:spPr>
          <a:xfrm>
            <a:off x="6928865" y="0"/>
            <a:ext cx="5872732" cy="7531609"/>
          </a:xfrm>
          <a:prstGeom prst="rect">
            <a:avLst/>
          </a:prstGeom>
          <a:blipFill>
            <a:blip r:embed="rId1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8" name="Round Single Corner Rectangle 7">
            <a:extLst>
              <a:ext uri="{FF2B5EF4-FFF2-40B4-BE49-F238E27FC236}">
                <a16:creationId xmlns:a16="http://schemas.microsoft.com/office/drawing/2014/main" id="{DCFFA88B-9BB2-EB41-851D-01AEE81A0E33}"/>
              </a:ext>
            </a:extLst>
          </p:cNvPr>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9" name="Picture 8">
            <a:extLst>
              <a:ext uri="{FF2B5EF4-FFF2-40B4-BE49-F238E27FC236}">
                <a16:creationId xmlns:a16="http://schemas.microsoft.com/office/drawing/2014/main" id="{F7BC1C05-3E8F-184F-AE48-B040B14FE516}"/>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Tree>
    <p:extLst>
      <p:ext uri="{BB962C8B-B14F-4D97-AF65-F5344CB8AC3E}">
        <p14:creationId xmlns:p14="http://schemas.microsoft.com/office/powerpoint/2010/main" val="8461841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t>7/1/2024</a:t>
            </a:fld>
            <a:endParaRPr lang="en-US"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r>
              <a:rPr lang="en-AU"/>
              <a:t>April 2018   </a:t>
            </a:r>
            <a:r>
              <a:rPr lang="en-AU">
                <a:solidFill>
                  <a:srgbClr val="C5A817"/>
                </a:solidFill>
              </a:rPr>
              <a:t>|</a:t>
            </a:r>
            <a:r>
              <a:rPr lang="en-AU"/>
              <a:t>   Slide </a:t>
            </a:r>
            <a:fld id="{497D8DCB-6F76-3748-A205-A81A2276D2DD}" type="slidenum">
              <a:rPr lang="en-AU" smtClean="0"/>
              <a:pPr/>
              <a:t>‹#›</a:t>
            </a:fld>
            <a:endParaRPr lang="en-AU" dirty="0"/>
          </a:p>
        </p:txBody>
      </p:sp>
      <p:sp>
        <p:nvSpPr>
          <p:cNvPr id="7" name="Rectangle 6">
            <a:extLst>
              <a:ext uri="{FF2B5EF4-FFF2-40B4-BE49-F238E27FC236}">
                <a16:creationId xmlns:a16="http://schemas.microsoft.com/office/drawing/2014/main" id="{4501DC5B-9A8C-794B-90FE-CE4FE4221D76}"/>
              </a:ext>
            </a:extLst>
          </p:cNvPr>
          <p:cNvSpPr/>
          <p:nvPr userDrawn="1"/>
        </p:nvSpPr>
        <p:spPr>
          <a:xfrm>
            <a:off x="6928865" y="0"/>
            <a:ext cx="5872732" cy="7531609"/>
          </a:xfrm>
          <a:prstGeom prst="rect">
            <a:avLst/>
          </a:prstGeom>
          <a:blipFill>
            <a:blip r:embed="rId1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8" name="Round Single Corner Rectangle 7">
            <a:extLst>
              <a:ext uri="{FF2B5EF4-FFF2-40B4-BE49-F238E27FC236}">
                <a16:creationId xmlns:a16="http://schemas.microsoft.com/office/drawing/2014/main" id="{9A843104-BA2A-D945-9BA0-FAFC14402CE9}"/>
              </a:ext>
            </a:extLst>
          </p:cNvPr>
          <p:cNvSpPr/>
          <p:nvPr userDrawn="1"/>
        </p:nvSpPr>
        <p:spPr>
          <a:xfrm rot="10800000" flipH="1" flipV="1">
            <a:off x="1" y="0"/>
            <a:ext cx="12801599" cy="8858245"/>
          </a:xfrm>
          <a:prstGeom prst="round1Rect">
            <a:avLst>
              <a:gd name="adj" fmla="val 38345"/>
            </a:avLst>
          </a:prstGeom>
          <a:gradFill>
            <a:gsLst>
              <a:gs pos="0">
                <a:schemeClr val="bg1">
                  <a:lumMod val="95000"/>
                </a:schemeClr>
              </a:gs>
              <a:gs pos="99000">
                <a:schemeClr val="bg1">
                  <a:lumMod val="85000"/>
                </a:schemeClr>
              </a:gs>
            </a:gsLst>
            <a:lin ang="5400000" scaled="0"/>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9" name="Picture 8">
            <a:extLst>
              <a:ext uri="{FF2B5EF4-FFF2-40B4-BE49-F238E27FC236}">
                <a16:creationId xmlns:a16="http://schemas.microsoft.com/office/drawing/2014/main" id="{7C9ADBE8-2E7B-1B40-BFFE-BABC1C23214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15279" y="9056443"/>
            <a:ext cx="1062358" cy="348412"/>
          </a:xfrm>
          <a:prstGeom prst="rect">
            <a:avLst/>
          </a:prstGeom>
        </p:spPr>
      </p:pic>
    </p:spTree>
    <p:extLst>
      <p:ext uri="{BB962C8B-B14F-4D97-AF65-F5344CB8AC3E}">
        <p14:creationId xmlns:p14="http://schemas.microsoft.com/office/powerpoint/2010/main" val="323114112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4.xm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5.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hyperlink" Target="http://www.domegoldmines.com.a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p:cNvSpPr/>
          <p:nvPr/>
        </p:nvSpPr>
        <p:spPr>
          <a:xfrm>
            <a:off x="-5" y="1200151"/>
            <a:ext cx="12801599" cy="7200900"/>
          </a:xfrm>
          <a:prstGeom prst="round1Rect">
            <a:avLst>
              <a:gd name="adj" fmla="val 35380"/>
            </a:avLst>
          </a:prstGeom>
          <a:blipFill>
            <a:blip r:embed="rId2" cstate="email">
              <a:extLst>
                <a:ext uri="{28A0092B-C50C-407E-A947-70E740481C1C}">
                  <a14:useLocalDpi xmlns:a14="http://schemas.microsoft.com/office/drawing/2010/main"/>
                </a:ext>
              </a:extLst>
            </a:blip>
            <a:srcRect/>
            <a:stretch>
              <a:fillRect/>
            </a:stretch>
          </a:blipFill>
          <a:ln>
            <a:noFill/>
          </a:ln>
          <a:effectLst>
            <a:outerShdw blurRad="50800" dist="762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11" name="Round Diagonal Corner Rectangle 10"/>
          <p:cNvSpPr/>
          <p:nvPr/>
        </p:nvSpPr>
        <p:spPr>
          <a:xfrm>
            <a:off x="1849774" y="2884487"/>
            <a:ext cx="8863237" cy="4076384"/>
          </a:xfrm>
          <a:prstGeom prst="round2DiagRect">
            <a:avLst>
              <a:gd name="adj1" fmla="val 50000"/>
              <a:gd name="adj2" fmla="val 0"/>
            </a:avLst>
          </a:prstGeom>
          <a:gradFill>
            <a:gsLst>
              <a:gs pos="0">
                <a:schemeClr val="accent1">
                  <a:lumMod val="5000"/>
                  <a:lumOff val="95000"/>
                  <a:alpha val="85000"/>
                </a:schemeClr>
              </a:gs>
              <a:gs pos="100000">
                <a:schemeClr val="bg1">
                  <a:alpha val="36000"/>
                </a:schemeClr>
              </a:gs>
            </a:gsLst>
            <a:path path="circle">
              <a:fillToRect l="50000" t="50000" r="50000" b="50000"/>
            </a:path>
          </a:grad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dirty="0"/>
          </a:p>
        </p:txBody>
      </p:sp>
      <p:sp>
        <p:nvSpPr>
          <p:cNvPr id="7" name="Oval 6"/>
          <p:cNvSpPr/>
          <p:nvPr/>
        </p:nvSpPr>
        <p:spPr>
          <a:xfrm>
            <a:off x="1313843" y="2362401"/>
            <a:ext cx="10173916" cy="4876399"/>
          </a:xfrm>
          <a:prstGeom prst="ellipse">
            <a:avLst/>
          </a:prstGeom>
          <a:noFill/>
          <a:ln>
            <a:noFill/>
          </a:ln>
          <a:effectLst>
            <a:innerShdw blurRad="114300">
              <a:prstClr val="black">
                <a:alpha val="7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2" name="Picture 1">
            <a:extLst>
              <a:ext uri="{FF2B5EF4-FFF2-40B4-BE49-F238E27FC236}">
                <a16:creationId xmlns:a16="http://schemas.microsoft.com/office/drawing/2014/main" id="{D9A1B686-DA26-464B-AEDE-55D91EDC0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8003" y="4008498"/>
            <a:ext cx="7073949" cy="1824892"/>
          </a:xfrm>
          <a:prstGeom prst="rect">
            <a:avLst/>
          </a:prstGeom>
        </p:spPr>
      </p:pic>
      <p:sp>
        <p:nvSpPr>
          <p:cNvPr id="6" name="Slide Number Placeholder 5">
            <a:extLst>
              <a:ext uri="{FF2B5EF4-FFF2-40B4-BE49-F238E27FC236}">
                <a16:creationId xmlns:a16="http://schemas.microsoft.com/office/drawing/2014/main" id="{5CE40604-6C32-45ED-A99A-4628F720E473}"/>
              </a:ext>
            </a:extLst>
          </p:cNvPr>
          <p:cNvSpPr txBox="1">
            <a:spLocks/>
          </p:cNvSpPr>
          <p:nvPr/>
        </p:nvSpPr>
        <p:spPr>
          <a:xfrm>
            <a:off x="9041130" y="7942531"/>
            <a:ext cx="3498038" cy="573405"/>
          </a:xfrm>
          <a:prstGeom prst="rect">
            <a:avLst/>
          </a:prstGeom>
        </p:spPr>
        <p:txBody>
          <a:bodyPr vert="horz" lIns="96012" tIns="48007" rIns="96012" bIns="48007" rtlCol="0" anchor="ctr"/>
          <a:lstStyle>
            <a:defPPr>
              <a:defRPr lang="en-US"/>
            </a:defPPr>
            <a:lvl1pPr marL="0" algn="r" defTabSz="1221913" rtl="0" eaLnBrk="1" latinLnBrk="0" hangingPunct="1">
              <a:defRPr sz="840" kern="1200">
                <a:solidFill>
                  <a:schemeClr val="tx1">
                    <a:lumMod val="50000"/>
                    <a:lumOff val="50000"/>
                  </a:schemeClr>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a:lstStyle>
          <a:p>
            <a:r>
              <a:rPr lang="en-US" sz="1600" dirty="0">
                <a:solidFill>
                  <a:srgbClr val="92D050"/>
                </a:solidFill>
              </a:rPr>
              <a:t>March 2024</a:t>
            </a:r>
            <a:r>
              <a:rPr lang="en-AU" sz="1600" dirty="0">
                <a:solidFill>
                  <a:srgbClr val="0070C0"/>
                </a:solidFill>
              </a:rPr>
              <a:t>   </a:t>
            </a:r>
          </a:p>
        </p:txBody>
      </p:sp>
    </p:spTree>
    <p:extLst>
      <p:ext uri="{BB962C8B-B14F-4D97-AF65-F5344CB8AC3E}">
        <p14:creationId xmlns:p14="http://schemas.microsoft.com/office/powerpoint/2010/main" val="20603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Sigatoka Iron Sands Project</a:t>
            </a:r>
          </a:p>
        </p:txBody>
      </p:sp>
      <p:sp>
        <p:nvSpPr>
          <p:cNvPr id="3" name="Text Placeholder 2"/>
          <p:cNvSpPr>
            <a:spLocks noGrp="1"/>
          </p:cNvSpPr>
          <p:nvPr>
            <p:ph type="body" sz="quarter" idx="10"/>
          </p:nvPr>
        </p:nvSpPr>
        <p:spPr>
          <a:xfrm>
            <a:off x="880110" y="2712151"/>
            <a:ext cx="7424087" cy="5131308"/>
          </a:xfrm>
        </p:spPr>
        <p:txBody>
          <a:bodyPr>
            <a:normAutofit fontScale="92500"/>
          </a:bodyPr>
          <a:lstStyle/>
          <a:p>
            <a:pPr marL="360043" indent="-360043">
              <a:buClr>
                <a:srgbClr val="C5A817"/>
              </a:buClr>
              <a:buFont typeface="Arial" charset="0"/>
              <a:buChar char="•"/>
            </a:pPr>
            <a:r>
              <a:rPr lang="en-US" dirty="0"/>
              <a:t>JORC 2012 update completed</a:t>
            </a:r>
          </a:p>
          <a:p>
            <a:pPr marL="360043" indent="-360043">
              <a:buClr>
                <a:srgbClr val="C5A817"/>
              </a:buClr>
              <a:buFont typeface="Arial" charset="0"/>
              <a:buChar char="•"/>
            </a:pPr>
            <a:r>
              <a:rPr lang="en-US" dirty="0"/>
              <a:t>Products include magnetite (iron ore), construction sand and gravel</a:t>
            </a:r>
          </a:p>
          <a:p>
            <a:pPr marL="360043" indent="-360043">
              <a:buClr>
                <a:srgbClr val="C5A817"/>
              </a:buClr>
              <a:buFont typeface="Arial" charset="0"/>
              <a:buChar char="•"/>
            </a:pPr>
            <a:r>
              <a:rPr lang="en-US" dirty="0"/>
              <a:t>Resource includes very high-grade sector near river mouth</a:t>
            </a:r>
          </a:p>
          <a:p>
            <a:pPr marL="360043" indent="-360043">
              <a:buClr>
                <a:srgbClr val="C5A817"/>
              </a:buClr>
              <a:buFont typeface="Arial" charset="0"/>
              <a:buChar char="•"/>
            </a:pPr>
            <a:r>
              <a:rPr lang="en-US" dirty="0"/>
              <a:t>Earnings generated will drive organic corporate growth, with minimal dilution</a:t>
            </a:r>
          </a:p>
          <a:p>
            <a:pPr marL="360043" indent="-360043">
              <a:buClr>
                <a:srgbClr val="C5A817"/>
              </a:buClr>
              <a:buFont typeface="Arial" charset="0"/>
              <a:buChar char="•"/>
            </a:pPr>
            <a:r>
              <a:rPr lang="en-US" dirty="0"/>
              <a:t>Export markets exist across Asia for magnetite and construction sand</a:t>
            </a:r>
          </a:p>
          <a:p>
            <a:pPr marL="360043" indent="-360043">
              <a:buClr>
                <a:srgbClr val="C5A817"/>
              </a:buClr>
              <a:buFont typeface="Arial" charset="0"/>
              <a:buChar char="•"/>
            </a:pPr>
            <a:r>
              <a:rPr lang="en-US" dirty="0"/>
              <a:t>Local Fiji markets also require sand and gravel products</a:t>
            </a:r>
          </a:p>
          <a:p>
            <a:pPr marL="360043" indent="-360043">
              <a:buClr>
                <a:srgbClr val="C5A817"/>
              </a:buClr>
              <a:buFont typeface="Arial" charset="0"/>
              <a:buChar char="•"/>
            </a:pPr>
            <a:r>
              <a:rPr lang="en-US" dirty="0"/>
              <a:t>3 Stage mine development proposed</a:t>
            </a:r>
          </a:p>
          <a:p>
            <a:pPr marL="360043" indent="-360043">
              <a:buClr>
                <a:srgbClr val="C5A817"/>
              </a:buClr>
              <a:buFont typeface="Arial" charset="0"/>
              <a:buChar char="•"/>
            </a:pPr>
            <a:r>
              <a:rPr lang="en-US" dirty="0"/>
              <a:t>First stage to focus on the high-grade sector – sufficient for 7 years + of production</a:t>
            </a:r>
          </a:p>
          <a:p>
            <a:pPr marL="360043" indent="-360043">
              <a:buClr>
                <a:srgbClr val="C5A817"/>
              </a:buClr>
              <a:buFont typeface="Arial" charset="0"/>
              <a:buChar char="•"/>
            </a:pPr>
            <a:r>
              <a:rPr lang="en-US" dirty="0"/>
              <a:t>Life of the mine estimated to be 20+ years</a:t>
            </a:r>
          </a:p>
        </p:txBody>
      </p:sp>
      <p:cxnSp>
        <p:nvCxnSpPr>
          <p:cNvPr id="6" name="Straight Connector 5"/>
          <p:cNvCxnSpPr/>
          <p:nvPr/>
        </p:nvCxnSpPr>
        <p:spPr>
          <a:xfrm>
            <a:off x="1" y="2416671"/>
            <a:ext cx="7390691" cy="0"/>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04197" y="2712150"/>
            <a:ext cx="3617295" cy="4628421"/>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7" name="Slide Number Placeholder 5">
            <a:extLst>
              <a:ext uri="{FF2B5EF4-FFF2-40B4-BE49-F238E27FC236}">
                <a16:creationId xmlns:a16="http://schemas.microsoft.com/office/drawing/2014/main" id="{7403DB47-907F-413D-80C4-766D62066216}"/>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10</a:t>
            </a:fld>
            <a:endParaRPr lang="en-AU" dirty="0"/>
          </a:p>
        </p:txBody>
      </p:sp>
    </p:spTree>
    <p:extLst>
      <p:ext uri="{BB962C8B-B14F-4D97-AF65-F5344CB8AC3E}">
        <p14:creationId xmlns:p14="http://schemas.microsoft.com/office/powerpoint/2010/main" val="5339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Sigatoka JORC 2012 Report\Photos\DSC_0218.jpg">
            <a:extLst>
              <a:ext uri="{FF2B5EF4-FFF2-40B4-BE49-F238E27FC236}">
                <a16:creationId xmlns:a16="http://schemas.microsoft.com/office/drawing/2014/main" id="{958E8ED5-A620-45E1-9983-6B338D269B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04" t="16296" r="5221" b="29779"/>
          <a:stretch/>
        </p:blipFill>
        <p:spPr bwMode="auto">
          <a:xfrm>
            <a:off x="11712" y="12547"/>
            <a:ext cx="7486044" cy="39598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25EF45-D292-4198-82D8-B9134D93F7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2948" y="4482243"/>
            <a:ext cx="4658092" cy="3967762"/>
          </a:xfrm>
          <a:prstGeom prst="rect">
            <a:avLst/>
          </a:prstGeom>
          <a:noFill/>
          <a:ln>
            <a:noFill/>
          </a:ln>
        </p:spPr>
      </p:pic>
      <p:pic>
        <p:nvPicPr>
          <p:cNvPr id="8" name="Picture 7">
            <a:extLst>
              <a:ext uri="{FF2B5EF4-FFF2-40B4-BE49-F238E27FC236}">
                <a16:creationId xmlns:a16="http://schemas.microsoft.com/office/drawing/2014/main" id="{87189D97-C4C5-42F0-A4E7-31BAC169DA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678" y="4482243"/>
            <a:ext cx="6040904" cy="3523891"/>
          </a:xfrm>
          <a:prstGeom prst="rect">
            <a:avLst/>
          </a:prstGeom>
          <a:noFill/>
          <a:ln>
            <a:solidFill>
              <a:schemeClr val="tx1"/>
            </a:solidFill>
          </a:ln>
        </p:spPr>
      </p:pic>
      <p:sp>
        <p:nvSpPr>
          <p:cNvPr id="9" name="TextBox 8">
            <a:extLst>
              <a:ext uri="{FF2B5EF4-FFF2-40B4-BE49-F238E27FC236}">
                <a16:creationId xmlns:a16="http://schemas.microsoft.com/office/drawing/2014/main" id="{8398BB16-D69C-4382-BAF5-DC7616D313A3}"/>
              </a:ext>
            </a:extLst>
          </p:cNvPr>
          <p:cNvSpPr txBox="1"/>
          <p:nvPr/>
        </p:nvSpPr>
        <p:spPr>
          <a:xfrm>
            <a:off x="7920788" y="1116014"/>
            <a:ext cx="4423612" cy="2985433"/>
          </a:xfrm>
          <a:prstGeom prst="rect">
            <a:avLst/>
          </a:prstGeom>
          <a:noFill/>
        </p:spPr>
        <p:txBody>
          <a:bodyPr wrap="square" rtlCol="0">
            <a:spAutoFit/>
          </a:bodyPr>
          <a:lstStyle/>
          <a:p>
            <a:pPr lvl="0" algn="ctr">
              <a:spcAft>
                <a:spcPts val="600"/>
              </a:spcAft>
            </a:pPr>
            <a:r>
              <a:rPr lang="en-AU" sz="2000" b="1" dirty="0">
                <a:latin typeface="Calibri" panose="020F0502020204030204" pitchFamily="34" charset="0"/>
                <a:ea typeface="Calibri" panose="020F0502020204030204" pitchFamily="34" charset="0"/>
                <a:cs typeface="Times New Roman" panose="02020603050405020304" pitchFamily="18" charset="0"/>
              </a:rPr>
              <a:t>KULUKULU SOUTH </a:t>
            </a:r>
          </a:p>
          <a:p>
            <a:pPr lvl="0" algn="ctr">
              <a:spcAft>
                <a:spcPts val="600"/>
              </a:spcAft>
            </a:pPr>
            <a:r>
              <a:rPr lang="en-AU" sz="2000" b="1" dirty="0">
                <a:latin typeface="Calibri" panose="020F0502020204030204" pitchFamily="34" charset="0"/>
                <a:ea typeface="Calibri" panose="020F0502020204030204" pitchFamily="34" charset="0"/>
                <a:cs typeface="Times New Roman" panose="02020603050405020304" pitchFamily="18" charset="0"/>
              </a:rPr>
              <a:t>HIGH GRADE SECTOR</a:t>
            </a:r>
          </a:p>
          <a:p>
            <a:pPr marL="342900" lvl="0" indent="-342900">
              <a:spcAft>
                <a:spcPts val="600"/>
              </a:spcAft>
              <a:buFont typeface="Wingdings" panose="05000000000000000000" pitchFamily="2" charset="2"/>
              <a:buChar char="ü"/>
            </a:pPr>
            <a:r>
              <a:rPr lang="en-AU" sz="2000" dirty="0">
                <a:latin typeface="Calibri" panose="020F0502020204030204" pitchFamily="34" charset="0"/>
                <a:ea typeface="Calibri" panose="020F0502020204030204" pitchFamily="34" charset="0"/>
                <a:cs typeface="Times New Roman" panose="02020603050405020304" pitchFamily="18" charset="0"/>
              </a:rPr>
              <a:t>This sector comprises 35 Mt @ 20% Heavy Minerals. </a:t>
            </a:r>
          </a:p>
          <a:p>
            <a:pPr marL="342900" lvl="0" indent="-342900">
              <a:buFont typeface="Wingdings" panose="05000000000000000000" pitchFamily="2" charset="2"/>
              <a:buChar char="ü"/>
            </a:pPr>
            <a:r>
              <a:rPr lang="en-AU" sz="2000" dirty="0">
                <a:latin typeface="Calibri" panose="020F0502020204030204" pitchFamily="34" charset="0"/>
                <a:ea typeface="Calibri" panose="020F0502020204030204" pitchFamily="34" charset="0"/>
                <a:cs typeface="Times New Roman" panose="02020603050405020304" pitchFamily="18" charset="0"/>
              </a:rPr>
              <a:t>This is sufficient for the first 7 years+ of mining</a:t>
            </a:r>
            <a:r>
              <a:rPr lang="en-AU" sz="2800"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spcAft>
                <a:spcPts val="600"/>
              </a:spcAft>
              <a:buFont typeface="Wingdings" panose="05000000000000000000" pitchFamily="2" charset="2"/>
              <a:buChar char="ü"/>
            </a:pPr>
            <a:r>
              <a:rPr lang="en-AU" sz="2000" dirty="0">
                <a:latin typeface="Calibri" panose="020F0502020204030204" pitchFamily="34" charset="0"/>
                <a:ea typeface="Calibri" panose="020F0502020204030204" pitchFamily="34" charset="0"/>
                <a:cs typeface="Times New Roman" panose="02020603050405020304" pitchFamily="18" charset="0"/>
              </a:rPr>
              <a:t>A strong economic benefit for the project.</a:t>
            </a:r>
            <a:endParaRPr lang="en-AU"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Speech Bubble: Rectangle 10">
            <a:extLst>
              <a:ext uri="{FF2B5EF4-FFF2-40B4-BE49-F238E27FC236}">
                <a16:creationId xmlns:a16="http://schemas.microsoft.com/office/drawing/2014/main" id="{97402EFA-968E-471A-91CF-1F01DCDF88E0}"/>
              </a:ext>
            </a:extLst>
          </p:cNvPr>
          <p:cNvSpPr/>
          <p:nvPr/>
        </p:nvSpPr>
        <p:spPr>
          <a:xfrm>
            <a:off x="6020678" y="4486079"/>
            <a:ext cx="6040904" cy="3549284"/>
          </a:xfrm>
          <a:prstGeom prst="wedgeRectCallout">
            <a:avLst>
              <a:gd name="adj1" fmla="val -103395"/>
              <a:gd name="adj2" fmla="val -3899"/>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lide Number Placeholder 5">
            <a:extLst>
              <a:ext uri="{FF2B5EF4-FFF2-40B4-BE49-F238E27FC236}">
                <a16:creationId xmlns:a16="http://schemas.microsoft.com/office/drawing/2014/main" id="{62EC4550-0649-4643-BD3D-68B34513D88A}"/>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11</a:t>
            </a:fld>
            <a:endParaRPr lang="en-AU" dirty="0"/>
          </a:p>
        </p:txBody>
      </p:sp>
    </p:spTree>
    <p:extLst>
      <p:ext uri="{BB962C8B-B14F-4D97-AF65-F5344CB8AC3E}">
        <p14:creationId xmlns:p14="http://schemas.microsoft.com/office/powerpoint/2010/main" val="255389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Sigatoka Iron Sands Project</a:t>
            </a:r>
          </a:p>
        </p:txBody>
      </p:sp>
      <p:sp>
        <p:nvSpPr>
          <p:cNvPr id="4" name="Text Placeholder 3"/>
          <p:cNvSpPr>
            <a:spLocks noGrp="1"/>
          </p:cNvSpPr>
          <p:nvPr>
            <p:ph type="body" sz="quarter" idx="10"/>
          </p:nvPr>
        </p:nvSpPr>
        <p:spPr>
          <a:xfrm>
            <a:off x="880111" y="3600450"/>
            <a:ext cx="11041380" cy="4099179"/>
          </a:xfrm>
        </p:spPr>
        <p:txBody>
          <a:bodyPr>
            <a:normAutofit fontScale="92500" lnSpcReduction="20000"/>
          </a:bodyPr>
          <a:lstStyle/>
          <a:p>
            <a:pPr marL="360043" indent="-360043">
              <a:buClr>
                <a:srgbClr val="C5A817"/>
              </a:buClr>
              <a:buFont typeface="Arial" charset="0"/>
              <a:buChar char="•"/>
            </a:pPr>
            <a:r>
              <a:rPr lang="en-AU" dirty="0"/>
              <a:t>Products are magnetite (iron ore), construction sand and gravel</a:t>
            </a:r>
          </a:p>
          <a:p>
            <a:pPr marL="360043" indent="-360043">
              <a:buClr>
                <a:srgbClr val="C5A817"/>
              </a:buClr>
              <a:buFont typeface="Arial" charset="0"/>
              <a:buChar char="•"/>
            </a:pPr>
            <a:r>
              <a:rPr lang="en-AU" dirty="0"/>
              <a:t>Fiji</a:t>
            </a:r>
            <a:r>
              <a:rPr lang="en-AU" dirty="0">
                <a:solidFill>
                  <a:srgbClr val="FF0000"/>
                </a:solidFill>
              </a:rPr>
              <a:t>-</a:t>
            </a:r>
            <a:r>
              <a:rPr lang="en-AU" dirty="0"/>
              <a:t>based steel producer has indicated strong interest in buying magnetite concentrate from Sigatoka</a:t>
            </a:r>
          </a:p>
          <a:p>
            <a:pPr marL="360043" indent="-360043">
              <a:buClr>
                <a:srgbClr val="C5A817"/>
              </a:buClr>
              <a:buFont typeface="Arial" charset="0"/>
              <a:buChar char="•"/>
            </a:pPr>
            <a:r>
              <a:rPr lang="en-AU" dirty="0"/>
              <a:t>Laboratory tests using Sigatoka sand in concrete mixes confirmed suitability for use in very high compressive strength constructions, and in aggressive marine environments</a:t>
            </a:r>
          </a:p>
          <a:p>
            <a:pPr marL="360043" indent="-360043">
              <a:buClr>
                <a:srgbClr val="C5A817"/>
              </a:buClr>
              <a:buFont typeface="Arial" charset="0"/>
              <a:buChar char="•"/>
            </a:pPr>
            <a:r>
              <a:rPr lang="en-AU" dirty="0"/>
              <a:t>Concrete made with Sigatoka sand also demonstrated resistance to development of concrete cancer</a:t>
            </a:r>
          </a:p>
          <a:p>
            <a:pPr marL="360043" indent="-360043">
              <a:buClr>
                <a:srgbClr val="C5A817"/>
              </a:buClr>
              <a:buFont typeface="Arial" charset="0"/>
              <a:buChar char="•"/>
            </a:pPr>
            <a:r>
              <a:rPr lang="en-AU" dirty="0"/>
              <a:t>Project is a simple, robust sand</a:t>
            </a:r>
            <a:r>
              <a:rPr lang="en-AU" dirty="0">
                <a:solidFill>
                  <a:srgbClr val="FF0000"/>
                </a:solidFill>
              </a:rPr>
              <a:t>-</a:t>
            </a:r>
            <a:r>
              <a:rPr lang="en-AU" dirty="0"/>
              <a:t>mining operation, with minimal waste</a:t>
            </a:r>
          </a:p>
          <a:p>
            <a:pPr marL="360043" indent="-360043">
              <a:buClr>
                <a:srgbClr val="C5A817"/>
              </a:buClr>
              <a:buFont typeface="Arial" charset="0"/>
              <a:buChar char="•"/>
            </a:pPr>
            <a:r>
              <a:rPr lang="en-AU" dirty="0"/>
              <a:t>Deepening of Sigatoka River by dredging will mitigate flooding and create potential for commercial port and river developments</a:t>
            </a:r>
          </a:p>
          <a:p>
            <a:pPr marL="360043" indent="-360043">
              <a:buClr>
                <a:srgbClr val="C5A817"/>
              </a:buClr>
              <a:buFont typeface="Arial" charset="0"/>
              <a:buChar char="•"/>
            </a:pPr>
            <a:r>
              <a:rPr lang="en-AU" dirty="0"/>
              <a:t>Project is strongly endorsed by local people </a:t>
            </a:r>
          </a:p>
          <a:p>
            <a:pPr marL="360043" indent="-360043">
              <a:buClr>
                <a:srgbClr val="C5A817"/>
              </a:buClr>
              <a:buFont typeface="Arial" charset="0"/>
              <a:buChar char="•"/>
            </a:pPr>
            <a:r>
              <a:rPr lang="en-AU" dirty="0"/>
              <a:t>Excellent long-term potential to expand the resource and extend mine life</a:t>
            </a:r>
          </a:p>
        </p:txBody>
      </p:sp>
      <p:sp>
        <p:nvSpPr>
          <p:cNvPr id="3" name="Rectangle 2"/>
          <p:cNvSpPr/>
          <p:nvPr/>
        </p:nvSpPr>
        <p:spPr>
          <a:xfrm>
            <a:off x="880110" y="2627118"/>
            <a:ext cx="10449307" cy="803553"/>
          </a:xfrm>
          <a:prstGeom prst="rect">
            <a:avLst/>
          </a:prstGeom>
        </p:spPr>
        <p:txBody>
          <a:bodyPr wrap="square">
            <a:spAutoFit/>
          </a:bodyPr>
          <a:lstStyle/>
          <a:p>
            <a:r>
              <a:rPr lang="en-US" sz="2311" b="1" dirty="0"/>
              <a:t>Production from Sigatoka requires only modest capital</a:t>
            </a:r>
            <a:r>
              <a:rPr lang="en-US" sz="2311" b="1"/>
              <a:t>, uses </a:t>
            </a:r>
            <a:r>
              <a:rPr lang="en-US" sz="2311" b="1" dirty="0"/>
              <a:t>conventional </a:t>
            </a:r>
            <a:r>
              <a:rPr lang="en-US" sz="2311" b="1"/>
              <a:t>technology and will have beneficial environmental impacts.</a:t>
            </a:r>
            <a:endParaRPr lang="en-US" sz="2311" b="1" dirty="0"/>
          </a:p>
        </p:txBody>
      </p:sp>
      <p:cxnSp>
        <p:nvCxnSpPr>
          <p:cNvPr id="6" name="Straight Connector 5"/>
          <p:cNvCxnSpPr/>
          <p:nvPr/>
        </p:nvCxnSpPr>
        <p:spPr>
          <a:xfrm>
            <a:off x="1" y="2416671"/>
            <a:ext cx="7390691" cy="0"/>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2E83748-E193-43E1-8ED2-1CAAB0688083}"/>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12</a:t>
            </a:fld>
            <a:endParaRPr lang="en-AU" dirty="0"/>
          </a:p>
        </p:txBody>
      </p:sp>
    </p:spTree>
    <p:extLst>
      <p:ext uri="{BB962C8B-B14F-4D97-AF65-F5344CB8AC3E}">
        <p14:creationId xmlns:p14="http://schemas.microsoft.com/office/powerpoint/2010/main" val="37643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Documents and Settings\rtan.OROLT22\Desktop\Dome 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0200" y="1398223"/>
            <a:ext cx="2320291" cy="78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D11CB50-118E-3F45-A38F-7233A38796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41" y="2891450"/>
            <a:ext cx="6010200" cy="4924469"/>
          </a:xfrm>
          <a:prstGeom prst="rect">
            <a:avLst/>
          </a:prstGeom>
        </p:spPr>
      </p:pic>
      <p:sp>
        <p:nvSpPr>
          <p:cNvPr id="12" name="TextBox 11">
            <a:extLst>
              <a:ext uri="{FF2B5EF4-FFF2-40B4-BE49-F238E27FC236}">
                <a16:creationId xmlns:a16="http://schemas.microsoft.com/office/drawing/2014/main" id="{1780F2EE-AFFD-644A-8CDA-299B3852581B}"/>
              </a:ext>
            </a:extLst>
          </p:cNvPr>
          <p:cNvSpPr txBox="1"/>
          <p:nvPr/>
        </p:nvSpPr>
        <p:spPr>
          <a:xfrm>
            <a:off x="6651836" y="1679080"/>
            <a:ext cx="5670000" cy="997196"/>
          </a:xfrm>
          <a:prstGeom prst="rect">
            <a:avLst/>
          </a:prstGeom>
          <a:noFill/>
        </p:spPr>
        <p:txBody>
          <a:bodyPr wrap="square" rtlCol="0">
            <a:spAutoFit/>
          </a:bodyPr>
          <a:lstStyle/>
          <a:p>
            <a:pPr algn="ctr"/>
            <a:r>
              <a:rPr lang="en-AU" sz="2940" b="1" dirty="0">
                <a:solidFill>
                  <a:srgbClr val="0000FF"/>
                </a:solidFill>
              </a:rPr>
              <a:t>Example </a:t>
            </a:r>
          </a:p>
          <a:p>
            <a:pPr algn="ctr"/>
            <a:r>
              <a:rPr lang="en-AU" sz="2940" b="1" dirty="0">
                <a:solidFill>
                  <a:srgbClr val="0000FF"/>
                </a:solidFill>
              </a:rPr>
              <a:t>Sand processing plant</a:t>
            </a:r>
          </a:p>
        </p:txBody>
      </p:sp>
      <p:pic>
        <p:nvPicPr>
          <p:cNvPr id="3" name="Picture 2">
            <a:extLst>
              <a:ext uri="{FF2B5EF4-FFF2-40B4-BE49-F238E27FC236}">
                <a16:creationId xmlns:a16="http://schemas.microsoft.com/office/drawing/2014/main" id="{4CF14920-1C30-9C40-9883-A347701D7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41" y="2383273"/>
            <a:ext cx="6463800" cy="3652887"/>
          </a:xfrm>
          <a:prstGeom prst="rect">
            <a:avLst/>
          </a:prstGeom>
        </p:spPr>
      </p:pic>
      <p:sp>
        <p:nvSpPr>
          <p:cNvPr id="10" name="TextBox 9">
            <a:extLst>
              <a:ext uri="{FF2B5EF4-FFF2-40B4-BE49-F238E27FC236}">
                <a16:creationId xmlns:a16="http://schemas.microsoft.com/office/drawing/2014/main" id="{5BADA0EB-BB9D-4440-8E70-E6D25BAD8770}"/>
              </a:ext>
            </a:extLst>
          </p:cNvPr>
          <p:cNvSpPr txBox="1"/>
          <p:nvPr/>
        </p:nvSpPr>
        <p:spPr>
          <a:xfrm>
            <a:off x="578964" y="6239446"/>
            <a:ext cx="5670000" cy="1449628"/>
          </a:xfrm>
          <a:prstGeom prst="rect">
            <a:avLst/>
          </a:prstGeom>
          <a:noFill/>
        </p:spPr>
        <p:txBody>
          <a:bodyPr wrap="square" rtlCol="0">
            <a:spAutoFit/>
          </a:bodyPr>
          <a:lstStyle/>
          <a:p>
            <a:pPr algn="ctr"/>
            <a:r>
              <a:rPr lang="en-AU" sz="2940" b="1" dirty="0">
                <a:solidFill>
                  <a:srgbClr val="0000FF"/>
                </a:solidFill>
              </a:rPr>
              <a:t>IHC sand mining dredge</a:t>
            </a:r>
          </a:p>
          <a:p>
            <a:pPr algn="ctr"/>
            <a:r>
              <a:rPr lang="en-AU" sz="2940" b="1" dirty="0">
                <a:solidFill>
                  <a:srgbClr val="0000FF"/>
                </a:solidFill>
              </a:rPr>
              <a:t>Mined sand is pumped to the</a:t>
            </a:r>
          </a:p>
          <a:p>
            <a:pPr algn="ctr"/>
            <a:r>
              <a:rPr lang="en-AU" sz="2940" b="1" dirty="0">
                <a:solidFill>
                  <a:srgbClr val="0000FF"/>
                </a:solidFill>
              </a:rPr>
              <a:t>Processing plant</a:t>
            </a:r>
          </a:p>
        </p:txBody>
      </p:sp>
      <p:sp>
        <p:nvSpPr>
          <p:cNvPr id="8" name="Slide Number Placeholder 5">
            <a:extLst>
              <a:ext uri="{FF2B5EF4-FFF2-40B4-BE49-F238E27FC236}">
                <a16:creationId xmlns:a16="http://schemas.microsoft.com/office/drawing/2014/main" id="{E4C4BD7A-AF02-4AF2-AF1C-CC2BDCA8E932}"/>
              </a:ext>
            </a:extLst>
          </p:cNvPr>
          <p:cNvSpPr txBox="1">
            <a:spLocks/>
          </p:cNvSpPr>
          <p:nvPr/>
        </p:nvSpPr>
        <p:spPr>
          <a:xfrm>
            <a:off x="9041130" y="7942531"/>
            <a:ext cx="3498038" cy="573405"/>
          </a:xfrm>
          <a:prstGeom prst="rect">
            <a:avLst/>
          </a:prstGeom>
        </p:spPr>
        <p:txBody>
          <a:bodyPr vert="horz" lIns="96012" tIns="48007" rIns="96012" bIns="48007" rtlCol="0" anchor="ctr"/>
          <a:lstStyle>
            <a:defPPr>
              <a:defRPr lang="en-US"/>
            </a:defPPr>
            <a:lvl1pPr marL="0" algn="r" defTabSz="1221913" rtl="0" eaLnBrk="1" latinLnBrk="0" hangingPunct="1">
              <a:defRPr sz="840" kern="1200">
                <a:solidFill>
                  <a:schemeClr val="tx1">
                    <a:lumMod val="50000"/>
                    <a:lumOff val="50000"/>
                  </a:schemeClr>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a:lstStyle>
          <a:p>
            <a:r>
              <a:rPr lang="en-AU" dirty="0"/>
              <a:t>March 2024  </a:t>
            </a:r>
            <a:r>
              <a:rPr lang="en-AU" dirty="0">
                <a:solidFill>
                  <a:srgbClr val="C5A817"/>
                </a:solidFill>
              </a:rPr>
              <a:t>|</a:t>
            </a:r>
            <a:r>
              <a:rPr lang="en-AU" dirty="0"/>
              <a:t>   Slide </a:t>
            </a:r>
            <a:fld id="{497D8DCB-6F76-3748-A205-A81A2276D2DD}" type="slidenum">
              <a:rPr lang="en-AU" smtClean="0"/>
              <a:pPr/>
              <a:t>13</a:t>
            </a:fld>
            <a:endParaRPr lang="en-AU" dirty="0"/>
          </a:p>
        </p:txBody>
      </p:sp>
      <p:sp>
        <p:nvSpPr>
          <p:cNvPr id="2" name="TextBox 1">
            <a:extLst>
              <a:ext uri="{FF2B5EF4-FFF2-40B4-BE49-F238E27FC236}">
                <a16:creationId xmlns:a16="http://schemas.microsoft.com/office/drawing/2014/main" id="{2BAF3C98-294A-1C46-B466-A1B4B480B36D}"/>
              </a:ext>
            </a:extLst>
          </p:cNvPr>
          <p:cNvSpPr txBox="1"/>
          <p:nvPr/>
        </p:nvSpPr>
        <p:spPr>
          <a:xfrm>
            <a:off x="4541317" y="8321066"/>
            <a:ext cx="3718967" cy="462434"/>
          </a:xfrm>
          <a:prstGeom prst="rect">
            <a:avLst/>
          </a:prstGeom>
          <a:noFill/>
        </p:spPr>
        <p:txBody>
          <a:bodyPr wrap="none" rtlCol="0">
            <a:spAutoFit/>
          </a:bodyPr>
          <a:lstStyle/>
          <a:p>
            <a:r>
              <a:rPr lang="en-US" b="1" i="1" dirty="0"/>
              <a:t>Note: </a:t>
            </a:r>
            <a:r>
              <a:rPr lang="en-US" i="1" dirty="0"/>
              <a:t>Not property of Dome</a:t>
            </a:r>
          </a:p>
        </p:txBody>
      </p:sp>
    </p:spTree>
    <p:extLst>
      <p:ext uri="{BB962C8B-B14F-4D97-AF65-F5344CB8AC3E}">
        <p14:creationId xmlns:p14="http://schemas.microsoft.com/office/powerpoint/2010/main" val="13698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01106"/>
            <a:ext cx="12801600" cy="6645239"/>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5" name="Round Diagonal Corner Rectangle 4"/>
          <p:cNvSpPr/>
          <p:nvPr/>
        </p:nvSpPr>
        <p:spPr>
          <a:xfrm rot="16200000" flipH="1">
            <a:off x="3800475" y="-109725"/>
            <a:ext cx="5200653" cy="9249157"/>
          </a:xfrm>
          <a:prstGeom prst="round2DiagRect">
            <a:avLst>
              <a:gd name="adj1" fmla="val 44039"/>
              <a:gd name="adj2" fmla="val 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2" name="Title 1"/>
          <p:cNvSpPr>
            <a:spLocks noGrp="1"/>
          </p:cNvSpPr>
          <p:nvPr>
            <p:ph type="ctrTitle"/>
          </p:nvPr>
        </p:nvSpPr>
        <p:spPr>
          <a:xfrm>
            <a:off x="2463165" y="2421516"/>
            <a:ext cx="7875271" cy="2880360"/>
          </a:xfrm>
          <a:effectLst/>
        </p:spPr>
        <p:txBody>
          <a:bodyPr/>
          <a:lstStyle/>
          <a:p>
            <a:r>
              <a:rPr lang="en-AU" sz="6300" b="1" dirty="0">
                <a:solidFill>
                  <a:srgbClr val="C5A817"/>
                </a:solidFill>
              </a:rPr>
              <a:t>NADRAU </a:t>
            </a:r>
            <a:br>
              <a:rPr lang="en-AU" sz="6300" dirty="0"/>
            </a:br>
            <a:r>
              <a:rPr lang="en-AU" sz="4200" dirty="0">
                <a:solidFill>
                  <a:schemeClr val="tx1">
                    <a:lumMod val="75000"/>
                    <a:lumOff val="25000"/>
                  </a:schemeClr>
                </a:solidFill>
              </a:rPr>
              <a:t>COPPER-GOLD PROJECT</a:t>
            </a:r>
            <a:br>
              <a:rPr lang="en-AU" sz="4200" dirty="0">
                <a:solidFill>
                  <a:schemeClr val="tx1">
                    <a:lumMod val="75000"/>
                    <a:lumOff val="25000"/>
                  </a:schemeClr>
                </a:solidFill>
              </a:rPr>
            </a:br>
            <a:r>
              <a:rPr lang="en-AU" sz="2100" dirty="0">
                <a:solidFill>
                  <a:prstClr val="white">
                    <a:lumMod val="50000"/>
                  </a:prstClr>
                </a:solidFill>
              </a:rPr>
              <a:t>SPL1452 (33,213 ha)</a:t>
            </a:r>
            <a:endParaRPr lang="en-AU" sz="4200" dirty="0">
              <a:solidFill>
                <a:schemeClr val="tx1">
                  <a:lumMod val="75000"/>
                  <a:lumOff val="25000"/>
                </a:schemeClr>
              </a:solidFill>
            </a:endParaRPr>
          </a:p>
        </p:txBody>
      </p:sp>
      <p:sp>
        <p:nvSpPr>
          <p:cNvPr id="9" name="Rectangle 8"/>
          <p:cNvSpPr/>
          <p:nvPr/>
        </p:nvSpPr>
        <p:spPr>
          <a:xfrm>
            <a:off x="2797494" y="5137479"/>
            <a:ext cx="7206615" cy="1061829"/>
          </a:xfrm>
          <a:prstGeom prst="rect">
            <a:avLst/>
          </a:prstGeom>
        </p:spPr>
        <p:txBody>
          <a:bodyPr wrap="square">
            <a:spAutoFit/>
          </a:bodyPr>
          <a:lstStyle/>
          <a:p>
            <a:pPr algn="ctr"/>
            <a:r>
              <a:rPr lang="en-AU" sz="2100" b="1" dirty="0">
                <a:solidFill>
                  <a:schemeClr val="tx1">
                    <a:lumMod val="75000"/>
                    <a:lumOff val="25000"/>
                  </a:schemeClr>
                </a:solidFill>
              </a:rPr>
              <a:t>Nadrau has two </a:t>
            </a:r>
            <a:r>
              <a:rPr lang="en-AU" sz="2100" b="1" dirty="0"/>
              <a:t>porphyry copper-gold </a:t>
            </a:r>
            <a:r>
              <a:rPr lang="en-AU" sz="2100" b="1" dirty="0">
                <a:solidFill>
                  <a:schemeClr val="tx1">
                    <a:lumMod val="75000"/>
                    <a:lumOff val="25000"/>
                  </a:schemeClr>
                </a:solidFill>
              </a:rPr>
              <a:t>prospects; Namoli and Wainivau. </a:t>
            </a:r>
            <a:r>
              <a:rPr lang="en-AU" sz="2100" b="1" dirty="0"/>
              <a:t>They are large mineral </a:t>
            </a:r>
            <a:r>
              <a:rPr lang="en-AU" sz="2100" b="1" dirty="0">
                <a:solidFill>
                  <a:schemeClr val="tx1">
                    <a:lumMod val="75000"/>
                    <a:lumOff val="25000"/>
                  </a:schemeClr>
                </a:solidFill>
              </a:rPr>
              <a:t>systems, similar to those at the neighbouring Namosi deposits.</a:t>
            </a:r>
          </a:p>
        </p:txBody>
      </p:sp>
      <p:cxnSp>
        <p:nvCxnSpPr>
          <p:cNvPr id="11" name="Straight Connector 10"/>
          <p:cNvCxnSpPr/>
          <p:nvPr/>
        </p:nvCxnSpPr>
        <p:spPr>
          <a:xfrm>
            <a:off x="3140394" y="4907023"/>
            <a:ext cx="6520815" cy="0"/>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E2B15188-81FA-447D-ACED-4988B934A45E}"/>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14</a:t>
            </a:fld>
            <a:endParaRPr lang="en-AU" dirty="0"/>
          </a:p>
        </p:txBody>
      </p:sp>
    </p:spTree>
    <p:extLst>
      <p:ext uri="{BB962C8B-B14F-4D97-AF65-F5344CB8AC3E}">
        <p14:creationId xmlns:p14="http://schemas.microsoft.com/office/powerpoint/2010/main" val="107423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err="1"/>
              <a:t>Nadrau</a:t>
            </a:r>
            <a:r>
              <a:rPr lang="en-US" dirty="0"/>
              <a:t> Copper-Gold Project </a:t>
            </a:r>
          </a:p>
        </p:txBody>
      </p:sp>
      <p:sp>
        <p:nvSpPr>
          <p:cNvPr id="5" name="Text Placeholder 4"/>
          <p:cNvSpPr>
            <a:spLocks noGrp="1"/>
          </p:cNvSpPr>
          <p:nvPr>
            <p:ph type="body" sz="quarter" idx="10"/>
          </p:nvPr>
        </p:nvSpPr>
        <p:spPr>
          <a:xfrm>
            <a:off x="5525491" y="2712341"/>
            <a:ext cx="7189698" cy="4502110"/>
          </a:xfrm>
        </p:spPr>
        <p:txBody>
          <a:bodyPr>
            <a:noAutofit/>
          </a:bodyPr>
          <a:lstStyle/>
          <a:p>
            <a:r>
              <a:rPr lang="en-AU" dirty="0"/>
              <a:t>Early-stage exploration</a:t>
            </a:r>
          </a:p>
          <a:p>
            <a:r>
              <a:rPr lang="en-AU" dirty="0"/>
              <a:t>Porphyry style copper-gold mineralisation has </a:t>
            </a:r>
            <a:br>
              <a:rPr lang="en-AU" dirty="0"/>
            </a:br>
            <a:r>
              <a:rPr lang="en-AU" dirty="0"/>
              <a:t>also been observed in outcrop</a:t>
            </a:r>
          </a:p>
          <a:p>
            <a:r>
              <a:rPr lang="en-AU" dirty="0"/>
              <a:t>Targets defined by copper and gold geochemistry</a:t>
            </a:r>
          </a:p>
          <a:p>
            <a:r>
              <a:rPr lang="en-AU" dirty="0"/>
              <a:t>Historic drilling (1970’s) at Wainivau intersected </a:t>
            </a:r>
            <a:br>
              <a:rPr lang="en-AU" dirty="0"/>
            </a:br>
            <a:r>
              <a:rPr lang="en-AU" dirty="0"/>
              <a:t>long intervals of anomalous copper mineralisation </a:t>
            </a:r>
            <a:br>
              <a:rPr lang="en-AU" dirty="0"/>
            </a:br>
            <a:r>
              <a:rPr lang="en-AU" dirty="0"/>
              <a:t>on margins of Dome’s prospect</a:t>
            </a:r>
          </a:p>
          <a:p>
            <a:r>
              <a:rPr lang="en-AU" dirty="0"/>
              <a:t>Further target definition planned, including geophysical </a:t>
            </a:r>
            <a:br>
              <a:rPr lang="en-AU" dirty="0"/>
            </a:br>
            <a:r>
              <a:rPr lang="en-AU" dirty="0"/>
              <a:t>survey (IP) proposed.</a:t>
            </a:r>
          </a:p>
        </p:txBody>
      </p:sp>
      <p:cxnSp>
        <p:nvCxnSpPr>
          <p:cNvPr id="6" name="Straight Connector 5"/>
          <p:cNvCxnSpPr/>
          <p:nvPr/>
        </p:nvCxnSpPr>
        <p:spPr>
          <a:xfrm flipV="1">
            <a:off x="1" y="2386750"/>
            <a:ext cx="7502333" cy="18757"/>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7919" y="2784165"/>
            <a:ext cx="4302343" cy="4726991"/>
          </a:xfrm>
          <a:prstGeom prst="rect">
            <a:avLst/>
          </a:prstGeom>
          <a:ln>
            <a:solidFill>
              <a:schemeClr val="tx1">
                <a:lumMod val="75000"/>
                <a:lumOff val="25000"/>
              </a:schemeClr>
            </a:solidFill>
          </a:ln>
        </p:spPr>
      </p:pic>
      <p:sp>
        <p:nvSpPr>
          <p:cNvPr id="8" name="Slide Number Placeholder 5">
            <a:extLst>
              <a:ext uri="{FF2B5EF4-FFF2-40B4-BE49-F238E27FC236}">
                <a16:creationId xmlns:a16="http://schemas.microsoft.com/office/drawing/2014/main" id="{BC87D19A-FC9B-4FF7-8CF5-10384C354331}"/>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15</a:t>
            </a:fld>
            <a:endParaRPr lang="en-AU" dirty="0"/>
          </a:p>
        </p:txBody>
      </p:sp>
    </p:spTree>
    <p:extLst>
      <p:ext uri="{BB962C8B-B14F-4D97-AF65-F5344CB8AC3E}">
        <p14:creationId xmlns:p14="http://schemas.microsoft.com/office/powerpoint/2010/main" val="43382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01106"/>
            <a:ext cx="12801600" cy="6645239"/>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5" name="Round Diagonal Corner Rectangle 4"/>
          <p:cNvSpPr/>
          <p:nvPr/>
        </p:nvSpPr>
        <p:spPr>
          <a:xfrm rot="16200000" flipH="1">
            <a:off x="3800475" y="-109725"/>
            <a:ext cx="5200653" cy="9249157"/>
          </a:xfrm>
          <a:prstGeom prst="round2DiagRect">
            <a:avLst>
              <a:gd name="adj1" fmla="val 44039"/>
              <a:gd name="adj2" fmla="val 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2" name="Title 1"/>
          <p:cNvSpPr>
            <a:spLocks noGrp="1"/>
          </p:cNvSpPr>
          <p:nvPr>
            <p:ph type="ctrTitle"/>
          </p:nvPr>
        </p:nvSpPr>
        <p:spPr>
          <a:xfrm>
            <a:off x="3256408" y="2421516"/>
            <a:ext cx="6288787" cy="2880360"/>
          </a:xfrm>
          <a:effectLst/>
        </p:spPr>
        <p:txBody>
          <a:bodyPr/>
          <a:lstStyle/>
          <a:p>
            <a:r>
              <a:rPr lang="en-AU" sz="6300" b="1" dirty="0">
                <a:solidFill>
                  <a:srgbClr val="C5A817"/>
                </a:solidFill>
              </a:rPr>
              <a:t>ONO</a:t>
            </a:r>
            <a:br>
              <a:rPr lang="en-AU" sz="6300" dirty="0"/>
            </a:br>
            <a:r>
              <a:rPr lang="en-AU" sz="4200" dirty="0">
                <a:solidFill>
                  <a:schemeClr val="tx1">
                    <a:lumMod val="75000"/>
                    <a:lumOff val="25000"/>
                  </a:schemeClr>
                </a:solidFill>
              </a:rPr>
              <a:t>GOLD PROJECT</a:t>
            </a:r>
            <a:br>
              <a:rPr lang="en-AU" sz="4200" dirty="0">
                <a:solidFill>
                  <a:schemeClr val="tx1">
                    <a:lumMod val="75000"/>
                    <a:lumOff val="25000"/>
                  </a:schemeClr>
                </a:solidFill>
              </a:rPr>
            </a:br>
            <a:r>
              <a:rPr lang="en-AU" sz="2100" dirty="0">
                <a:solidFill>
                  <a:prstClr val="white">
                    <a:lumMod val="50000"/>
                  </a:prstClr>
                </a:solidFill>
              </a:rPr>
              <a:t>SPL1451 (3,028 ha)</a:t>
            </a:r>
            <a:endParaRPr lang="en-AU" sz="4200" dirty="0">
              <a:solidFill>
                <a:schemeClr val="tx1">
                  <a:lumMod val="75000"/>
                  <a:lumOff val="25000"/>
                </a:schemeClr>
              </a:solidFill>
            </a:endParaRPr>
          </a:p>
        </p:txBody>
      </p:sp>
      <p:sp>
        <p:nvSpPr>
          <p:cNvPr id="9" name="Rectangle 8"/>
          <p:cNvSpPr/>
          <p:nvPr/>
        </p:nvSpPr>
        <p:spPr>
          <a:xfrm>
            <a:off x="3256408" y="5137479"/>
            <a:ext cx="6288787" cy="1061829"/>
          </a:xfrm>
          <a:prstGeom prst="rect">
            <a:avLst/>
          </a:prstGeom>
        </p:spPr>
        <p:txBody>
          <a:bodyPr wrap="square">
            <a:spAutoFit/>
          </a:bodyPr>
          <a:lstStyle/>
          <a:p>
            <a:pPr algn="ctr"/>
            <a:r>
              <a:rPr lang="en-AU" sz="2100" b="1" dirty="0">
                <a:solidFill>
                  <a:schemeClr val="tx1">
                    <a:lumMod val="75000"/>
                    <a:lumOff val="25000"/>
                  </a:schemeClr>
                </a:solidFill>
              </a:rPr>
              <a:t>Ono Island displays a prominent epithermal gold system similar to other Pacific Rim gold deposits, including </a:t>
            </a:r>
            <a:r>
              <a:rPr lang="en-AU" sz="2100" b="1" dirty="0" err="1">
                <a:solidFill>
                  <a:schemeClr val="tx1">
                    <a:lumMod val="75000"/>
                    <a:lumOff val="25000"/>
                  </a:schemeClr>
                </a:solidFill>
              </a:rPr>
              <a:t>Lihir</a:t>
            </a:r>
            <a:r>
              <a:rPr lang="en-AU" sz="2100" b="1" dirty="0">
                <a:solidFill>
                  <a:schemeClr val="tx1">
                    <a:lumMod val="75000"/>
                    <a:lumOff val="25000"/>
                  </a:schemeClr>
                </a:solidFill>
              </a:rPr>
              <a:t> in PNG.</a:t>
            </a:r>
          </a:p>
        </p:txBody>
      </p:sp>
      <p:cxnSp>
        <p:nvCxnSpPr>
          <p:cNvPr id="11" name="Straight Connector 10"/>
          <p:cNvCxnSpPr/>
          <p:nvPr/>
        </p:nvCxnSpPr>
        <p:spPr>
          <a:xfrm>
            <a:off x="3140394" y="4907023"/>
            <a:ext cx="6520815" cy="0"/>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2ED31B3-3AE0-4A3F-BC4E-AF63E869832E}"/>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16</a:t>
            </a:fld>
            <a:endParaRPr lang="en-AU" dirty="0"/>
          </a:p>
        </p:txBody>
      </p:sp>
    </p:spTree>
    <p:extLst>
      <p:ext uri="{BB962C8B-B14F-4D97-AF65-F5344CB8AC3E}">
        <p14:creationId xmlns:p14="http://schemas.microsoft.com/office/powerpoint/2010/main" val="122271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Ono Gold Project</a:t>
            </a:r>
          </a:p>
        </p:txBody>
      </p:sp>
      <p:sp>
        <p:nvSpPr>
          <p:cNvPr id="5" name="Text Placeholder 4"/>
          <p:cNvSpPr>
            <a:spLocks noGrp="1"/>
          </p:cNvSpPr>
          <p:nvPr>
            <p:ph type="body" sz="quarter" idx="10"/>
          </p:nvPr>
        </p:nvSpPr>
        <p:spPr>
          <a:xfrm>
            <a:off x="880111" y="2628991"/>
            <a:ext cx="6254727" cy="5131308"/>
          </a:xfrm>
        </p:spPr>
        <p:txBody>
          <a:bodyPr>
            <a:normAutofit/>
          </a:bodyPr>
          <a:lstStyle/>
          <a:p>
            <a:pPr marL="0" indent="0">
              <a:buNone/>
            </a:pPr>
            <a:r>
              <a:rPr lang="en-US" sz="2520" b="1" dirty="0" err="1"/>
              <a:t>Naqara</a:t>
            </a:r>
            <a:r>
              <a:rPr lang="en-US" sz="2520" b="1" dirty="0"/>
              <a:t> East and West are two adjacent </a:t>
            </a:r>
            <a:br>
              <a:rPr lang="en-US" sz="2520" b="1" dirty="0"/>
            </a:br>
            <a:r>
              <a:rPr lang="en-US" sz="2520" b="1" dirty="0"/>
              <a:t>prospects (two square</a:t>
            </a:r>
            <a:r>
              <a:rPr lang="en-US" sz="2520" b="1" baseline="30000" dirty="0"/>
              <a:t> </a:t>
            </a:r>
            <a:r>
              <a:rPr lang="en-US" sz="2520" b="1" dirty="0"/>
              <a:t>kilometers each) </a:t>
            </a:r>
          </a:p>
          <a:p>
            <a:r>
              <a:rPr lang="en-US" dirty="0"/>
              <a:t>Potential for discovery of a multi-million </a:t>
            </a:r>
            <a:br>
              <a:rPr lang="en-US" dirty="0"/>
            </a:br>
            <a:r>
              <a:rPr lang="en-US" dirty="0"/>
              <a:t>ounce gold deposit</a:t>
            </a:r>
          </a:p>
          <a:p>
            <a:r>
              <a:rPr lang="en-GB" dirty="0"/>
              <a:t>Initial drilling program of 7 holes (total 2276m) completed July 2018 </a:t>
            </a:r>
          </a:p>
          <a:p>
            <a:r>
              <a:rPr lang="en-GB" dirty="0"/>
              <a:t>Drilling confirmed the presence of a very large mineralised system containing anomalous copper, molybdenum and other metals</a:t>
            </a:r>
          </a:p>
          <a:p>
            <a:r>
              <a:rPr lang="en-GB" dirty="0"/>
              <a:t>Detailed data review and 3D modelling to be done to identify new gold targets within this system</a:t>
            </a:r>
            <a:endParaRPr lang="en-US" dirty="0"/>
          </a:p>
          <a:p>
            <a:pPr marL="0" indent="0">
              <a:buNone/>
            </a:pPr>
            <a:endParaRPr lang="en-US" dirty="0"/>
          </a:p>
          <a:p>
            <a:endParaRPr lang="en-US" dirty="0"/>
          </a:p>
          <a:p>
            <a:endParaRPr lang="en-US" dirty="0"/>
          </a:p>
        </p:txBody>
      </p:sp>
      <p:cxnSp>
        <p:nvCxnSpPr>
          <p:cNvPr id="6" name="Straight Connector 5"/>
          <p:cNvCxnSpPr/>
          <p:nvPr/>
        </p:nvCxnSpPr>
        <p:spPr>
          <a:xfrm flipV="1">
            <a:off x="1" y="2393169"/>
            <a:ext cx="4935017" cy="12339"/>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pic>
        <p:nvPicPr>
          <p:cNvPr id="7" name="Picture 6" descr="SPL1451_Geology_1 May 201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3318" y="1787899"/>
            <a:ext cx="5428322" cy="5972400"/>
          </a:xfrm>
          <a:prstGeom prst="rect">
            <a:avLst/>
          </a:prstGeom>
        </p:spPr>
      </p:pic>
      <p:sp>
        <p:nvSpPr>
          <p:cNvPr id="9" name="Slide Number Placeholder 5">
            <a:extLst>
              <a:ext uri="{FF2B5EF4-FFF2-40B4-BE49-F238E27FC236}">
                <a16:creationId xmlns:a16="http://schemas.microsoft.com/office/drawing/2014/main" id="{2EFD2B0E-686B-4602-A097-9C238ABBFB98}"/>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17</a:t>
            </a:fld>
            <a:endParaRPr lang="en-AU" dirty="0"/>
          </a:p>
        </p:txBody>
      </p:sp>
    </p:spTree>
    <p:extLst>
      <p:ext uri="{BB962C8B-B14F-4D97-AF65-F5344CB8AC3E}">
        <p14:creationId xmlns:p14="http://schemas.microsoft.com/office/powerpoint/2010/main" val="333791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2115" y="1715284"/>
            <a:ext cx="9927641" cy="441339"/>
          </a:xfrm>
          <a:prstGeom prst="rect">
            <a:avLst/>
          </a:prstGeom>
          <a:noFill/>
        </p:spPr>
        <p:txBody>
          <a:bodyPr wrap="square" rtlCol="0">
            <a:spAutoFit/>
          </a:bodyPr>
          <a:lstStyle/>
          <a:p>
            <a:pPr>
              <a:lnSpc>
                <a:spcPct val="90000"/>
              </a:lnSpc>
            </a:pPr>
            <a:r>
              <a:rPr lang="en-US" sz="2520" b="1" dirty="0">
                <a:solidFill>
                  <a:srgbClr val="C5A817"/>
                </a:solidFill>
              </a:rPr>
              <a:t>Significant gold deposits in the southwest Pacific</a:t>
            </a:r>
          </a:p>
        </p:txBody>
      </p:sp>
      <p:pic>
        <p:nvPicPr>
          <p:cNvPr id="5" name="Picture 4">
            <a:extLst>
              <a:ext uri="{FF2B5EF4-FFF2-40B4-BE49-F238E27FC236}">
                <a16:creationId xmlns:a16="http://schemas.microsoft.com/office/drawing/2014/main" id="{BD05B561-B38C-4774-87BC-7E6BA8CC38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7337" y="2291747"/>
            <a:ext cx="8646928" cy="5405400"/>
          </a:xfrm>
          <a:prstGeom prst="rect">
            <a:avLst/>
          </a:prstGeom>
        </p:spPr>
      </p:pic>
      <p:sp>
        <p:nvSpPr>
          <p:cNvPr id="6" name="Slide Number Placeholder 5">
            <a:extLst>
              <a:ext uri="{FF2B5EF4-FFF2-40B4-BE49-F238E27FC236}">
                <a16:creationId xmlns:a16="http://schemas.microsoft.com/office/drawing/2014/main" id="{EDC6788F-27A6-4B99-962F-D757CDEB3988}"/>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18</a:t>
            </a:fld>
            <a:endParaRPr lang="en-AU" dirty="0"/>
          </a:p>
        </p:txBody>
      </p:sp>
    </p:spTree>
    <p:extLst>
      <p:ext uri="{BB962C8B-B14F-4D97-AF65-F5344CB8AC3E}">
        <p14:creationId xmlns:p14="http://schemas.microsoft.com/office/powerpoint/2010/main" val="22148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96912" y="5375019"/>
            <a:ext cx="4989424" cy="2225934"/>
          </a:xfrm>
          <a:prstGeom prst="rect">
            <a:avLst/>
          </a:prstGeom>
          <a:ln>
            <a:solidFill>
              <a:schemeClr val="tx1">
                <a:lumMod val="75000"/>
                <a:lumOff val="25000"/>
              </a:schemeClr>
            </a:solidFill>
          </a:ln>
        </p:spPr>
      </p:pic>
      <p:sp>
        <p:nvSpPr>
          <p:cNvPr id="9" name="Title 8"/>
          <p:cNvSpPr>
            <a:spLocks noGrp="1"/>
          </p:cNvSpPr>
          <p:nvPr>
            <p:ph type="title"/>
          </p:nvPr>
        </p:nvSpPr>
        <p:spPr/>
        <p:txBody>
          <a:bodyPr/>
          <a:lstStyle/>
          <a:p>
            <a:r>
              <a:rPr lang="en-AU" dirty="0"/>
              <a:t>Dome’s path to success</a:t>
            </a:r>
          </a:p>
        </p:txBody>
      </p:sp>
      <p:sp>
        <p:nvSpPr>
          <p:cNvPr id="10" name="Text Placeholder 9"/>
          <p:cNvSpPr>
            <a:spLocks noGrp="1"/>
          </p:cNvSpPr>
          <p:nvPr>
            <p:ph type="body" sz="quarter" idx="10"/>
          </p:nvPr>
        </p:nvSpPr>
        <p:spPr>
          <a:xfrm>
            <a:off x="880111" y="1934051"/>
            <a:ext cx="5840731" cy="5067300"/>
          </a:xfrm>
        </p:spPr>
        <p:txBody>
          <a:bodyPr>
            <a:normAutofit/>
          </a:bodyPr>
          <a:lstStyle/>
          <a:p>
            <a:pPr marL="360043" indent="-360043">
              <a:buClr>
                <a:srgbClr val="C5A817"/>
              </a:buClr>
              <a:buFont typeface="Arial" charset="0"/>
              <a:buChar char="•"/>
            </a:pPr>
            <a:r>
              <a:rPr lang="en-AU" sz="1891" dirty="0"/>
              <a:t>Each of Dome’s projects is 100% owned by the Company</a:t>
            </a:r>
          </a:p>
          <a:p>
            <a:pPr marL="360043" indent="-360043">
              <a:buClr>
                <a:srgbClr val="C5A817"/>
              </a:buClr>
              <a:buFont typeface="Arial" charset="0"/>
              <a:buChar char="•"/>
            </a:pPr>
            <a:r>
              <a:rPr lang="en-AU" sz="1891" dirty="0"/>
              <a:t>Each one is covered </a:t>
            </a:r>
            <a:br>
              <a:rPr lang="en-AU" sz="1891" dirty="0"/>
            </a:br>
            <a:r>
              <a:rPr lang="en-AU" sz="1891" dirty="0"/>
              <a:t>by an exploration tenement in good standing </a:t>
            </a:r>
          </a:p>
          <a:p>
            <a:pPr marL="360043" indent="-360043">
              <a:buClr>
                <a:srgbClr val="C5A817"/>
              </a:buClr>
              <a:buFont typeface="Arial" charset="0"/>
              <a:buChar char="•"/>
            </a:pPr>
            <a:r>
              <a:rPr lang="en-AU" sz="1891" dirty="0"/>
              <a:t>Sigatoka is an advanced project, close </a:t>
            </a:r>
            <a:br>
              <a:rPr lang="en-AU" sz="1891" dirty="0"/>
            </a:br>
            <a:r>
              <a:rPr lang="en-AU" sz="1891" dirty="0"/>
              <a:t>to production and cash flow</a:t>
            </a:r>
          </a:p>
          <a:p>
            <a:pPr marL="360043" indent="-360043">
              <a:buClr>
                <a:srgbClr val="C5A817"/>
              </a:buClr>
              <a:buFont typeface="Arial" charset="0"/>
              <a:buChar char="•"/>
            </a:pPr>
            <a:r>
              <a:rPr lang="en-AU" sz="1891" dirty="0" err="1"/>
              <a:t>Nadrau</a:t>
            </a:r>
            <a:r>
              <a:rPr lang="en-AU" sz="1891" dirty="0"/>
              <a:t> has world</a:t>
            </a:r>
            <a:r>
              <a:rPr lang="en-AU" sz="1891" dirty="0">
                <a:solidFill>
                  <a:srgbClr val="FF0000"/>
                </a:solidFill>
              </a:rPr>
              <a:t>-</a:t>
            </a:r>
            <a:r>
              <a:rPr lang="en-AU" sz="1891" dirty="0"/>
              <a:t>class potential </a:t>
            </a:r>
            <a:br>
              <a:rPr lang="en-AU" sz="1891" dirty="0"/>
            </a:br>
            <a:r>
              <a:rPr lang="en-AU" sz="1891" dirty="0"/>
              <a:t>to be realised over the longer term</a:t>
            </a:r>
          </a:p>
          <a:p>
            <a:pPr marL="360043" indent="-360043">
              <a:buClr>
                <a:srgbClr val="C5A817"/>
              </a:buClr>
              <a:buFont typeface="Arial" charset="0"/>
              <a:buChar char="•"/>
            </a:pPr>
            <a:r>
              <a:rPr lang="en-AU" sz="1891" dirty="0"/>
              <a:t>Ono second stage discovery drilling </a:t>
            </a:r>
            <a:br>
              <a:rPr lang="en-AU" sz="1891" dirty="0"/>
            </a:br>
            <a:r>
              <a:rPr lang="en-AU" sz="1891" dirty="0"/>
              <a:t>– with great scope to excite the market</a:t>
            </a:r>
          </a:p>
          <a:p>
            <a:pPr marL="360043" indent="-360043">
              <a:buClr>
                <a:srgbClr val="C5A817"/>
              </a:buClr>
              <a:buFont typeface="Arial" charset="0"/>
              <a:buChar char="•"/>
            </a:pPr>
            <a:r>
              <a:rPr lang="en-AU" sz="1891" dirty="0"/>
              <a:t>Dome has the right people to take </a:t>
            </a:r>
            <a:br>
              <a:rPr lang="en-AU" sz="1891" dirty="0"/>
            </a:br>
            <a:r>
              <a:rPr lang="en-AU" sz="1891" dirty="0"/>
              <a:t>these projects forward</a:t>
            </a:r>
          </a:p>
        </p:txBody>
      </p:sp>
      <p:sp>
        <p:nvSpPr>
          <p:cNvPr id="3" name="Rectangle 2"/>
          <p:cNvSpPr/>
          <p:nvPr/>
        </p:nvSpPr>
        <p:spPr>
          <a:xfrm>
            <a:off x="7296912" y="1920241"/>
            <a:ext cx="2073859" cy="3254807"/>
          </a:xfrm>
          <a:prstGeom prst="rect">
            <a:avLst/>
          </a:prstGeom>
          <a:blipFill>
            <a:blip r:embed="rId3" cstate="email">
              <a:extLst>
                <a:ext uri="{28A0092B-C50C-407E-A947-70E740481C1C}">
                  <a14:useLocalDpi xmlns:a14="http://schemas.microsoft.com/office/drawing/2010/main"/>
                </a:ext>
              </a:extLst>
            </a:blip>
            <a:srcRect/>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8" name="Rectangle 7"/>
          <p:cNvSpPr/>
          <p:nvPr/>
        </p:nvSpPr>
        <p:spPr>
          <a:xfrm>
            <a:off x="9533992" y="1920241"/>
            <a:ext cx="2752344" cy="3254807"/>
          </a:xfrm>
          <a:prstGeom prst="rect">
            <a:avLst/>
          </a:prstGeom>
          <a:blipFill>
            <a:blip r:embed="rId4" cstate="email">
              <a:extLst>
                <a:ext uri="{28A0092B-C50C-407E-A947-70E740481C1C}">
                  <a14:useLocalDpi xmlns:a14="http://schemas.microsoft.com/office/drawing/2010/main"/>
                </a:ext>
              </a:extLst>
            </a:blip>
            <a:srcRect/>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12" name="Slide Number Placeholder 5">
            <a:extLst>
              <a:ext uri="{FF2B5EF4-FFF2-40B4-BE49-F238E27FC236}">
                <a16:creationId xmlns:a16="http://schemas.microsoft.com/office/drawing/2014/main" id="{E95CE713-75C8-47C1-9DC9-4DD3B1AF130C}"/>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19</a:t>
            </a:fld>
            <a:endParaRPr lang="en-AU" dirty="0"/>
          </a:p>
        </p:txBody>
      </p:sp>
    </p:spTree>
    <p:extLst>
      <p:ext uri="{BB962C8B-B14F-4D97-AF65-F5344CB8AC3E}">
        <p14:creationId xmlns:p14="http://schemas.microsoft.com/office/powerpoint/2010/main" val="93217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838370" y="2921239"/>
            <a:ext cx="9124862" cy="1583515"/>
          </a:xfrm>
        </p:spPr>
        <p:txBody>
          <a:bodyPr anchor="t">
            <a:noAutofit/>
          </a:bodyPr>
          <a:lstStyle/>
          <a:p>
            <a:pPr>
              <a:lnSpc>
                <a:spcPct val="100000"/>
              </a:lnSpc>
              <a:spcAft>
                <a:spcPts val="631"/>
              </a:spcAft>
            </a:pPr>
            <a:r>
              <a:rPr lang="en-AU" sz="2731" b="1" dirty="0"/>
              <a:t>An ASX-listed mineral exploration and development company with a wholly owned project portfolio in Fiji that offers short, medium and long-term value.</a:t>
            </a:r>
          </a:p>
        </p:txBody>
      </p:sp>
      <p:sp>
        <p:nvSpPr>
          <p:cNvPr id="18" name="Slide Number Placeholder 5"/>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a:t>
            </a:fld>
            <a:endParaRPr lang="en-AU" dirty="0"/>
          </a:p>
        </p:txBody>
      </p:sp>
      <p:grpSp>
        <p:nvGrpSpPr>
          <p:cNvPr id="3" name="Group 2"/>
          <p:cNvGrpSpPr/>
          <p:nvPr/>
        </p:nvGrpSpPr>
        <p:grpSpPr>
          <a:xfrm>
            <a:off x="2366472" y="4704018"/>
            <a:ext cx="2094157" cy="2074120"/>
            <a:chOff x="2253782" y="3337016"/>
            <a:chExt cx="1994436" cy="1975353"/>
          </a:xfrm>
        </p:grpSpPr>
        <p:sp>
          <p:nvSpPr>
            <p:cNvPr id="16" name="Oval 15"/>
            <p:cNvSpPr/>
            <p:nvPr/>
          </p:nvSpPr>
          <p:spPr>
            <a:xfrm>
              <a:off x="2272865" y="3337016"/>
              <a:ext cx="1975353" cy="1975353"/>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5" name="Rectangle 24"/>
            <p:cNvSpPr/>
            <p:nvPr/>
          </p:nvSpPr>
          <p:spPr>
            <a:xfrm>
              <a:off x="2253782" y="4080187"/>
              <a:ext cx="1975352" cy="515387"/>
            </a:xfrm>
            <a:prstGeom prst="rect">
              <a:avLst/>
            </a:prstGeom>
            <a:effectLst>
              <a:outerShdw blurRad="38100" dist="76200" dir="2700000" algn="tl" rotWithShape="0">
                <a:prstClr val="black">
                  <a:alpha val="65000"/>
                </a:prstClr>
              </a:outerShdw>
            </a:effectLst>
          </p:spPr>
          <p:txBody>
            <a:bodyPr lIns="151200" anchor="ctr">
              <a:noAutofit/>
            </a:bodyPr>
            <a:lstStyle/>
            <a:p>
              <a:pPr algn="ctr">
                <a:lnSpc>
                  <a:spcPct val="90000"/>
                </a:lnSpc>
              </a:pPr>
              <a:r>
                <a:rPr lang="en-AU" sz="2100" b="1" dirty="0">
                  <a:solidFill>
                    <a:schemeClr val="bg1"/>
                  </a:solidFill>
                </a:rPr>
                <a:t>IRON SAND</a:t>
              </a:r>
            </a:p>
          </p:txBody>
        </p:sp>
      </p:grpSp>
      <p:sp>
        <p:nvSpPr>
          <p:cNvPr id="6" name="TextBox 5"/>
          <p:cNvSpPr txBox="1"/>
          <p:nvPr/>
        </p:nvSpPr>
        <p:spPr>
          <a:xfrm>
            <a:off x="4460627" y="5304803"/>
            <a:ext cx="903107" cy="867930"/>
          </a:xfrm>
          <a:prstGeom prst="rect">
            <a:avLst/>
          </a:prstGeom>
          <a:noFill/>
          <a:effectLst/>
        </p:spPr>
        <p:txBody>
          <a:bodyPr wrap="square" rtlCol="0">
            <a:spAutoFit/>
          </a:bodyPr>
          <a:lstStyle/>
          <a:p>
            <a:pPr algn="ctr"/>
            <a:r>
              <a:rPr lang="en-AU" sz="5040" dirty="0"/>
              <a:t>+</a:t>
            </a:r>
          </a:p>
        </p:txBody>
      </p:sp>
      <p:grpSp>
        <p:nvGrpSpPr>
          <p:cNvPr id="7" name="Group 6"/>
          <p:cNvGrpSpPr/>
          <p:nvPr/>
        </p:nvGrpSpPr>
        <p:grpSpPr>
          <a:xfrm>
            <a:off x="5366693" y="4714454"/>
            <a:ext cx="2084560" cy="2074120"/>
            <a:chOff x="7933840" y="3337016"/>
            <a:chExt cx="1985295" cy="1975353"/>
          </a:xfrm>
        </p:grpSpPr>
        <p:sp>
          <p:nvSpPr>
            <p:cNvPr id="2" name="Oval 1"/>
            <p:cNvSpPr/>
            <p:nvPr/>
          </p:nvSpPr>
          <p:spPr>
            <a:xfrm>
              <a:off x="7943782" y="3337016"/>
              <a:ext cx="1975353" cy="1975353"/>
            </a:xfrm>
            <a:prstGeom prst="ellipse">
              <a:avLst/>
            </a:prstGeom>
            <a:blipFill>
              <a:blip r:embed="rId4" cstate="email">
                <a:extLst>
                  <a:ext uri="{28A0092B-C50C-407E-A947-70E740481C1C}">
                    <a14:useLocalDpi xmlns:a14="http://schemas.microsoft.com/office/drawing/2010/main"/>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0" name="Rectangle 19"/>
            <p:cNvSpPr/>
            <p:nvPr/>
          </p:nvSpPr>
          <p:spPr>
            <a:xfrm>
              <a:off x="7933840" y="4066997"/>
              <a:ext cx="1975352" cy="515387"/>
            </a:xfrm>
            <a:prstGeom prst="rect">
              <a:avLst/>
            </a:prstGeom>
            <a:effectLst>
              <a:outerShdw blurRad="38100" dist="76200" dir="2700000" algn="tl" rotWithShape="0">
                <a:prstClr val="black">
                  <a:alpha val="65000"/>
                </a:prstClr>
              </a:outerShdw>
            </a:effectLst>
          </p:spPr>
          <p:txBody>
            <a:bodyPr lIns="151200" anchor="ctr">
              <a:noAutofit/>
            </a:bodyPr>
            <a:lstStyle/>
            <a:p>
              <a:pPr algn="ctr">
                <a:lnSpc>
                  <a:spcPct val="90000"/>
                </a:lnSpc>
              </a:pPr>
              <a:r>
                <a:rPr lang="en-AU" sz="2100" b="1" dirty="0">
                  <a:solidFill>
                    <a:schemeClr val="bg1"/>
                  </a:solidFill>
                </a:rPr>
                <a:t>COPPER</a:t>
              </a:r>
            </a:p>
          </p:txBody>
        </p:sp>
      </p:grpSp>
      <p:sp>
        <p:nvSpPr>
          <p:cNvPr id="21" name="TextBox 20"/>
          <p:cNvSpPr txBox="1"/>
          <p:nvPr/>
        </p:nvSpPr>
        <p:spPr>
          <a:xfrm>
            <a:off x="7437853" y="5304801"/>
            <a:ext cx="903107" cy="867930"/>
          </a:xfrm>
          <a:prstGeom prst="rect">
            <a:avLst/>
          </a:prstGeom>
          <a:noFill/>
          <a:effectLst/>
        </p:spPr>
        <p:txBody>
          <a:bodyPr wrap="square" rtlCol="0">
            <a:spAutoFit/>
          </a:bodyPr>
          <a:lstStyle/>
          <a:p>
            <a:pPr algn="ctr"/>
            <a:r>
              <a:rPr lang="en-AU" sz="5040" dirty="0"/>
              <a:t>+</a:t>
            </a:r>
          </a:p>
        </p:txBody>
      </p:sp>
      <p:sp>
        <p:nvSpPr>
          <p:cNvPr id="8" name="Rectangle 7"/>
          <p:cNvSpPr/>
          <p:nvPr/>
        </p:nvSpPr>
        <p:spPr>
          <a:xfrm>
            <a:off x="2702821" y="2216889"/>
            <a:ext cx="7395961" cy="803297"/>
          </a:xfrm>
          <a:prstGeom prst="rect">
            <a:avLst/>
          </a:prstGeom>
          <a:effectLst/>
        </p:spPr>
        <p:txBody>
          <a:bodyPr wrap="square">
            <a:spAutoFit/>
          </a:bodyPr>
          <a:lstStyle/>
          <a:p>
            <a:pPr algn="ctr"/>
            <a:r>
              <a:rPr lang="en-AU" sz="4620" b="1" dirty="0">
                <a:solidFill>
                  <a:srgbClr val="C5A817"/>
                </a:solidFill>
              </a:rPr>
              <a:t>DOME </a:t>
            </a:r>
            <a:r>
              <a:rPr lang="en-AU" sz="4620" b="1">
                <a:solidFill>
                  <a:srgbClr val="C5A817"/>
                </a:solidFill>
              </a:rPr>
              <a:t>GOLD MINES LTD</a:t>
            </a:r>
            <a:endParaRPr lang="en-AU" sz="1891" dirty="0">
              <a:solidFill>
                <a:srgbClr val="C5A817"/>
              </a:solidFill>
            </a:endParaRPr>
          </a:p>
        </p:txBody>
      </p:sp>
      <p:grpSp>
        <p:nvGrpSpPr>
          <p:cNvPr id="22" name="Group 21">
            <a:extLst>
              <a:ext uri="{FF2B5EF4-FFF2-40B4-BE49-F238E27FC236}">
                <a16:creationId xmlns:a16="http://schemas.microsoft.com/office/drawing/2014/main" id="{CB8622ED-24FF-3F45-A453-A986764BC5D5}"/>
              </a:ext>
            </a:extLst>
          </p:cNvPr>
          <p:cNvGrpSpPr/>
          <p:nvPr/>
        </p:nvGrpSpPr>
        <p:grpSpPr>
          <a:xfrm>
            <a:off x="8317145" y="4714454"/>
            <a:ext cx="2094994" cy="2074120"/>
            <a:chOff x="5088444" y="3337016"/>
            <a:chExt cx="1995232" cy="1975353"/>
          </a:xfrm>
        </p:grpSpPr>
        <p:sp>
          <p:nvSpPr>
            <p:cNvPr id="23" name="Oval 22">
              <a:extLst>
                <a:ext uri="{FF2B5EF4-FFF2-40B4-BE49-F238E27FC236}">
                  <a16:creationId xmlns:a16="http://schemas.microsoft.com/office/drawing/2014/main" id="{2CF7F043-16DD-C845-B459-FD00678AC2F0}"/>
                </a:ext>
              </a:extLst>
            </p:cNvPr>
            <p:cNvSpPr/>
            <p:nvPr/>
          </p:nvSpPr>
          <p:spPr>
            <a:xfrm>
              <a:off x="5108323" y="3337016"/>
              <a:ext cx="1975353" cy="1975353"/>
            </a:xfrm>
            <a:prstGeom prst="ellipse">
              <a:avLst/>
            </a:prstGeom>
            <a:blipFill>
              <a:blip r:embed="rId5" cstate="email">
                <a:extLst>
                  <a:ext uri="{28A0092B-C50C-407E-A947-70E740481C1C}">
                    <a14:useLocalDpi xmlns:a14="http://schemas.microsoft.com/office/drawing/2010/main"/>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4" name="Rectangle 23">
              <a:extLst>
                <a:ext uri="{FF2B5EF4-FFF2-40B4-BE49-F238E27FC236}">
                  <a16:creationId xmlns:a16="http://schemas.microsoft.com/office/drawing/2014/main" id="{7C495A60-A433-1749-88ED-0E70968EDEF3}"/>
                </a:ext>
              </a:extLst>
            </p:cNvPr>
            <p:cNvSpPr/>
            <p:nvPr/>
          </p:nvSpPr>
          <p:spPr>
            <a:xfrm>
              <a:off x="5088444" y="4066997"/>
              <a:ext cx="1975352" cy="515387"/>
            </a:xfrm>
            <a:prstGeom prst="rect">
              <a:avLst/>
            </a:prstGeom>
            <a:effectLst>
              <a:outerShdw blurRad="38100" dist="76200" dir="2700000" algn="tl" rotWithShape="0">
                <a:prstClr val="black">
                  <a:alpha val="65000"/>
                </a:prstClr>
              </a:outerShdw>
            </a:effectLst>
          </p:spPr>
          <p:txBody>
            <a:bodyPr lIns="151200" anchor="ctr">
              <a:noAutofit/>
            </a:bodyPr>
            <a:lstStyle/>
            <a:p>
              <a:pPr algn="ctr">
                <a:lnSpc>
                  <a:spcPct val="90000"/>
                </a:lnSpc>
              </a:pPr>
              <a:r>
                <a:rPr lang="en-AU" sz="2100" b="1" dirty="0">
                  <a:solidFill>
                    <a:schemeClr val="bg1"/>
                  </a:solidFill>
                </a:rPr>
                <a:t>GOLD</a:t>
              </a:r>
            </a:p>
          </p:txBody>
        </p:sp>
      </p:grpSp>
    </p:spTree>
    <p:extLst>
      <p:ext uri="{BB962C8B-B14F-4D97-AF65-F5344CB8AC3E}">
        <p14:creationId xmlns:p14="http://schemas.microsoft.com/office/powerpoint/2010/main" val="15951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500"/>
                            </p:stCondLst>
                            <p:childTnLst>
                              <p:par>
                                <p:cTn id="19" presetID="5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ppt_w*0.7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55"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11" y="889123"/>
            <a:ext cx="7213702" cy="1559260"/>
          </a:xfrm>
        </p:spPr>
        <p:txBody>
          <a:bodyPr/>
          <a:lstStyle/>
          <a:p>
            <a:pPr>
              <a:lnSpc>
                <a:spcPct val="80000"/>
              </a:lnSpc>
              <a:spcAft>
                <a:spcPts val="631"/>
              </a:spcAft>
              <a:buClr>
                <a:srgbClr val="C5A817"/>
              </a:buClr>
            </a:pPr>
            <a:r>
              <a:rPr lang="en-AU" dirty="0"/>
              <a:t>Dome is focused </a:t>
            </a:r>
            <a:br>
              <a:rPr lang="en-AU" dirty="0"/>
            </a:br>
            <a:r>
              <a:rPr lang="en-AU" dirty="0"/>
              <a:t>on creating wealth </a:t>
            </a:r>
            <a:br>
              <a:rPr lang="en-AU" dirty="0"/>
            </a:br>
            <a:r>
              <a:rPr lang="en-AU" dirty="0"/>
              <a:t>for its shareholders</a:t>
            </a:r>
          </a:p>
        </p:txBody>
      </p:sp>
      <p:sp>
        <p:nvSpPr>
          <p:cNvPr id="3" name="Text Placeholder 2"/>
          <p:cNvSpPr>
            <a:spLocks noGrp="1"/>
          </p:cNvSpPr>
          <p:nvPr>
            <p:ph type="body" sz="quarter" idx="10"/>
          </p:nvPr>
        </p:nvSpPr>
        <p:spPr>
          <a:xfrm>
            <a:off x="880112" y="3018503"/>
            <a:ext cx="5520689" cy="4490162"/>
          </a:xfrm>
        </p:spPr>
        <p:txBody>
          <a:bodyPr/>
          <a:lstStyle/>
          <a:p>
            <a:pPr>
              <a:spcAft>
                <a:spcPts val="631"/>
              </a:spcAft>
              <a:buClr>
                <a:srgbClr val="C5A817"/>
              </a:buClr>
            </a:pPr>
            <a:r>
              <a:rPr lang="en-AU" b="1" dirty="0"/>
              <a:t>This can be expressed by appreciation in our share price and by the payment of dividends once sustainable cash flow is achieved.</a:t>
            </a:r>
          </a:p>
          <a:p>
            <a:pPr>
              <a:buClr>
                <a:srgbClr val="C5A817"/>
              </a:buClr>
            </a:pPr>
            <a:r>
              <a:rPr lang="en-AU" dirty="0"/>
              <a:t>Major milestones in the creation of value </a:t>
            </a:r>
            <a:br>
              <a:rPr lang="en-AU" dirty="0"/>
            </a:br>
            <a:r>
              <a:rPr lang="en-AU" dirty="0"/>
              <a:t>are expected to be:</a:t>
            </a:r>
          </a:p>
          <a:p>
            <a:pPr marL="238362" indent="-238362">
              <a:buClr>
                <a:srgbClr val="C5A817"/>
              </a:buClr>
              <a:buFont typeface="Arial" charset="0"/>
              <a:buChar char="•"/>
            </a:pPr>
            <a:r>
              <a:rPr lang="en-AU" sz="1891" dirty="0"/>
              <a:t>Commencement of production at Sigatoka</a:t>
            </a:r>
          </a:p>
          <a:p>
            <a:pPr marL="238362" indent="-238362">
              <a:buClr>
                <a:srgbClr val="C5A817"/>
              </a:buClr>
              <a:buFont typeface="Arial" charset="0"/>
              <a:buChar char="•"/>
            </a:pPr>
            <a:r>
              <a:rPr lang="en-AU" sz="1891" dirty="0"/>
              <a:t>Discovery of an economic gold and copper </a:t>
            </a:r>
            <a:br>
              <a:rPr lang="en-AU" sz="1891" dirty="0"/>
            </a:br>
            <a:r>
              <a:rPr lang="en-AU" sz="1891" dirty="0"/>
              <a:t>deposit at Nadrau</a:t>
            </a:r>
          </a:p>
          <a:p>
            <a:pPr marL="238362" indent="-238362">
              <a:buClr>
                <a:srgbClr val="C5A817"/>
              </a:buClr>
              <a:buFont typeface="Arial" charset="0"/>
              <a:buChar char="•"/>
            </a:pPr>
            <a:r>
              <a:rPr lang="en-AU" sz="1891" dirty="0"/>
              <a:t>Discovery of an economic gold deposit at Ono</a:t>
            </a:r>
          </a:p>
        </p:txBody>
      </p:sp>
      <p:grpSp>
        <p:nvGrpSpPr>
          <p:cNvPr id="8" name="Group 1">
            <a:extLst>
              <a:ext uri="{FF2B5EF4-FFF2-40B4-BE49-F238E27FC236}">
                <a16:creationId xmlns:a16="http://schemas.microsoft.com/office/drawing/2014/main" id="{8CD04A49-4AAB-4C3E-8E83-8C29F98CD2CB}"/>
              </a:ext>
            </a:extLst>
          </p:cNvPr>
          <p:cNvGrpSpPr>
            <a:grpSpLocks/>
          </p:cNvGrpSpPr>
          <p:nvPr/>
        </p:nvGrpSpPr>
        <p:grpSpPr bwMode="auto">
          <a:xfrm>
            <a:off x="6508882" y="3040205"/>
            <a:ext cx="6030321" cy="5013362"/>
            <a:chOff x="151" y="206"/>
            <a:chExt cx="14751" cy="7819"/>
          </a:xfrm>
        </p:grpSpPr>
        <p:pic>
          <p:nvPicPr>
            <p:cNvPr id="9" name="Picture 5">
              <a:extLst>
                <a:ext uri="{FF2B5EF4-FFF2-40B4-BE49-F238E27FC236}">
                  <a16:creationId xmlns:a16="http://schemas.microsoft.com/office/drawing/2014/main" id="{C1F3B8B6-6191-4B40-BDD0-09738C6D1D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1" y="206"/>
              <a:ext cx="14751" cy="700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a:extLst>
                <a:ext uri="{FF2B5EF4-FFF2-40B4-BE49-F238E27FC236}">
                  <a16:creationId xmlns:a16="http://schemas.microsoft.com/office/drawing/2014/main" id="{41DBE86D-EC7E-4E6C-994B-BC55A87DF9C8}"/>
                </a:ext>
              </a:extLst>
            </p:cNvPr>
            <p:cNvGrpSpPr>
              <a:grpSpLocks/>
            </p:cNvGrpSpPr>
            <p:nvPr/>
          </p:nvGrpSpPr>
          <p:grpSpPr bwMode="auto">
            <a:xfrm>
              <a:off x="3070" y="6584"/>
              <a:ext cx="11691" cy="1441"/>
              <a:chOff x="3070" y="6584"/>
              <a:chExt cx="11691" cy="1441"/>
            </a:xfrm>
          </p:grpSpPr>
          <p:sp>
            <p:nvSpPr>
              <p:cNvPr id="11" name="Freeform 4">
                <a:extLst>
                  <a:ext uri="{FF2B5EF4-FFF2-40B4-BE49-F238E27FC236}">
                    <a16:creationId xmlns:a16="http://schemas.microsoft.com/office/drawing/2014/main" id="{0F680FCD-0E93-4EC0-804C-FBCD1B35C932}"/>
                  </a:ext>
                </a:extLst>
              </p:cNvPr>
              <p:cNvSpPr>
                <a:spLocks/>
              </p:cNvSpPr>
              <p:nvPr/>
            </p:nvSpPr>
            <p:spPr bwMode="auto">
              <a:xfrm>
                <a:off x="11011" y="6584"/>
                <a:ext cx="3750" cy="419"/>
              </a:xfrm>
              <a:custGeom>
                <a:avLst/>
                <a:gdLst>
                  <a:gd name="T0" fmla="+- 0 11011 11011"/>
                  <a:gd name="T1" fmla="*/ T0 w 3750"/>
                  <a:gd name="T2" fmla="+- 0 7002 6584"/>
                  <a:gd name="T3" fmla="*/ 7002 h 419"/>
                  <a:gd name="T4" fmla="+- 0 14760 11011"/>
                  <a:gd name="T5" fmla="*/ T4 w 3750"/>
                  <a:gd name="T6" fmla="+- 0 7002 6584"/>
                  <a:gd name="T7" fmla="*/ 7002 h 419"/>
                  <a:gd name="T8" fmla="+- 0 14760 11011"/>
                  <a:gd name="T9" fmla="*/ T8 w 3750"/>
                  <a:gd name="T10" fmla="+- 0 6584 6584"/>
                  <a:gd name="T11" fmla="*/ 6584 h 419"/>
                  <a:gd name="T12" fmla="+- 0 11011 11011"/>
                  <a:gd name="T13" fmla="*/ T12 w 3750"/>
                  <a:gd name="T14" fmla="+- 0 6584 6584"/>
                  <a:gd name="T15" fmla="*/ 6584 h 419"/>
                  <a:gd name="T16" fmla="+- 0 11011 11011"/>
                  <a:gd name="T17" fmla="*/ T16 w 3750"/>
                  <a:gd name="T18" fmla="+- 0 7002 6584"/>
                  <a:gd name="T19" fmla="*/ 7002 h 419"/>
                </a:gdLst>
                <a:ahLst/>
                <a:cxnLst>
                  <a:cxn ang="0">
                    <a:pos x="T1" y="T3"/>
                  </a:cxn>
                  <a:cxn ang="0">
                    <a:pos x="T5" y="T7"/>
                  </a:cxn>
                  <a:cxn ang="0">
                    <a:pos x="T9" y="T11"/>
                  </a:cxn>
                  <a:cxn ang="0">
                    <a:pos x="T13" y="T15"/>
                  </a:cxn>
                  <a:cxn ang="0">
                    <a:pos x="T17" y="T19"/>
                  </a:cxn>
                </a:cxnLst>
                <a:rect l="0" t="0" r="r" b="b"/>
                <a:pathLst>
                  <a:path w="3750" h="419">
                    <a:moveTo>
                      <a:pt x="0" y="418"/>
                    </a:moveTo>
                    <a:lnTo>
                      <a:pt x="3749" y="418"/>
                    </a:lnTo>
                    <a:lnTo>
                      <a:pt x="3749" y="0"/>
                    </a:lnTo>
                    <a:lnTo>
                      <a:pt x="0" y="0"/>
                    </a:lnTo>
                    <a:lnTo>
                      <a:pt x="0" y="418"/>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012" tIns="48007" rIns="96012" bIns="48007" numCol="1" anchor="t" anchorCtr="0" compatLnSpc="1">
                <a:prstTxWarp prst="textNoShape">
                  <a:avLst/>
                </a:prstTxWarp>
              </a:bodyPr>
              <a:lstStyle/>
              <a:p>
                <a:endParaRPr lang="en-AU" sz="1891"/>
              </a:p>
            </p:txBody>
          </p:sp>
          <p:sp>
            <p:nvSpPr>
              <p:cNvPr id="12" name="Text Box 3">
                <a:extLst>
                  <a:ext uri="{FF2B5EF4-FFF2-40B4-BE49-F238E27FC236}">
                    <a16:creationId xmlns:a16="http://schemas.microsoft.com/office/drawing/2014/main" id="{324D0A2F-6C84-496A-B0A3-B6F9A0830E43}"/>
                  </a:ext>
                </a:extLst>
              </p:cNvPr>
              <p:cNvSpPr txBox="1">
                <a:spLocks noChangeArrowheads="1"/>
              </p:cNvSpPr>
              <p:nvPr/>
            </p:nvSpPr>
            <p:spPr bwMode="auto">
              <a:xfrm>
                <a:off x="3070" y="7401"/>
                <a:ext cx="961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960114" eaLnBrk="0" fontAlgn="base" hangingPunct="0">
                  <a:spcBef>
                    <a:spcPct val="0"/>
                  </a:spcBef>
                  <a:spcAft>
                    <a:spcPct val="0"/>
                  </a:spcAft>
                </a:pPr>
                <a:r>
                  <a:rPr lang="en-US" altLang="ja-JP" sz="1400" dirty="0">
                    <a:latin typeface="Arial" panose="020B0604020202020204" pitchFamily="34" charset="0"/>
                  </a:rPr>
                  <a:t>A typical dredge mining operation, with floating mineral separation plant: IHC Robbins</a:t>
                </a:r>
              </a:p>
            </p:txBody>
          </p:sp>
        </p:grpSp>
      </p:grpSp>
      <p:sp>
        <p:nvSpPr>
          <p:cNvPr id="14" name="Slide Number Placeholder 5">
            <a:extLst>
              <a:ext uri="{FF2B5EF4-FFF2-40B4-BE49-F238E27FC236}">
                <a16:creationId xmlns:a16="http://schemas.microsoft.com/office/drawing/2014/main" id="{D23E5C0A-6235-4CD9-A6DE-D3728BCA97BD}"/>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20</a:t>
            </a:fld>
            <a:endParaRPr lang="en-AU" dirty="0"/>
          </a:p>
        </p:txBody>
      </p:sp>
      <p:sp>
        <p:nvSpPr>
          <p:cNvPr id="13" name="TextBox 12">
            <a:extLst>
              <a:ext uri="{FF2B5EF4-FFF2-40B4-BE49-F238E27FC236}">
                <a16:creationId xmlns:a16="http://schemas.microsoft.com/office/drawing/2014/main" id="{F6037EA9-11E1-9547-B1A0-F2C2DE7CF083}"/>
              </a:ext>
            </a:extLst>
          </p:cNvPr>
          <p:cNvSpPr txBox="1"/>
          <p:nvPr/>
        </p:nvSpPr>
        <p:spPr>
          <a:xfrm>
            <a:off x="7554335" y="8321066"/>
            <a:ext cx="3718967" cy="462434"/>
          </a:xfrm>
          <a:prstGeom prst="rect">
            <a:avLst/>
          </a:prstGeom>
          <a:noFill/>
        </p:spPr>
        <p:txBody>
          <a:bodyPr wrap="none" rtlCol="0">
            <a:spAutoFit/>
          </a:bodyPr>
          <a:lstStyle/>
          <a:p>
            <a:r>
              <a:rPr lang="en-US" b="1" i="1" dirty="0"/>
              <a:t>Note: </a:t>
            </a:r>
            <a:r>
              <a:rPr lang="en-US" i="1" dirty="0"/>
              <a:t>Not property of Dome</a:t>
            </a:r>
          </a:p>
        </p:txBody>
      </p:sp>
    </p:spTree>
    <p:extLst>
      <p:ext uri="{BB962C8B-B14F-4D97-AF65-F5344CB8AC3E}">
        <p14:creationId xmlns:p14="http://schemas.microsoft.com/office/powerpoint/2010/main" val="5909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rot="10800000">
            <a:off x="1" y="1200149"/>
            <a:ext cx="12801599" cy="6643684"/>
          </a:xfrm>
          <a:prstGeom prst="round2SameRect">
            <a:avLst>
              <a:gd name="adj1" fmla="val 0"/>
              <a:gd name="adj2" fmla="val 0"/>
            </a:avLst>
          </a:pr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 name="Title 1"/>
          <p:cNvSpPr>
            <a:spLocks noGrp="1"/>
          </p:cNvSpPr>
          <p:nvPr>
            <p:ph type="title"/>
          </p:nvPr>
        </p:nvSpPr>
        <p:spPr>
          <a:xfrm>
            <a:off x="7134264" y="2306893"/>
            <a:ext cx="5780722" cy="1597199"/>
          </a:xfrm>
        </p:spPr>
        <p:txBody>
          <a:bodyPr/>
          <a:lstStyle/>
          <a:p>
            <a:r>
              <a:rPr lang="en-AU" sz="3360" dirty="0"/>
              <a:t>Dome aims to be the dominant player in the Fijian mining industry</a:t>
            </a:r>
          </a:p>
        </p:txBody>
      </p:sp>
      <p:sp>
        <p:nvSpPr>
          <p:cNvPr id="3" name="Text Placeholder 2"/>
          <p:cNvSpPr>
            <a:spLocks noGrp="1"/>
          </p:cNvSpPr>
          <p:nvPr>
            <p:ph type="body" sz="quarter" idx="10"/>
          </p:nvPr>
        </p:nvSpPr>
        <p:spPr>
          <a:xfrm>
            <a:off x="7134264" y="3904093"/>
            <a:ext cx="5404904" cy="2352328"/>
          </a:xfrm>
        </p:spPr>
        <p:txBody>
          <a:bodyPr/>
          <a:lstStyle/>
          <a:p>
            <a:r>
              <a:rPr lang="en-US" dirty="0">
                <a:solidFill>
                  <a:schemeClr val="bg1"/>
                </a:solidFill>
              </a:rPr>
              <a:t>We will achieve success with our high</a:t>
            </a:r>
            <a:r>
              <a:rPr lang="en-US" dirty="0">
                <a:solidFill>
                  <a:srgbClr val="FF0000"/>
                </a:solidFill>
              </a:rPr>
              <a:t>-</a:t>
            </a:r>
            <a:r>
              <a:rPr lang="en-US" dirty="0">
                <a:solidFill>
                  <a:schemeClr val="bg1"/>
                </a:solidFill>
              </a:rPr>
              <a:t>quality projects and by leveraging our strong Fijian credentials to financial and cultural advantage.</a:t>
            </a:r>
          </a:p>
          <a:p>
            <a:r>
              <a:rPr lang="en-US" dirty="0">
                <a:solidFill>
                  <a:schemeClr val="bg1"/>
                </a:solidFill>
              </a:rPr>
              <a:t>We will pay our way with Sigatoka </a:t>
            </a:r>
            <a:br>
              <a:rPr lang="en-US" dirty="0">
                <a:solidFill>
                  <a:schemeClr val="bg1"/>
                </a:solidFill>
              </a:rPr>
            </a:br>
            <a:r>
              <a:rPr lang="en-US" dirty="0">
                <a:solidFill>
                  <a:schemeClr val="bg1"/>
                </a:solidFill>
              </a:rPr>
              <a:t>cash flow, thereby creating and</a:t>
            </a:r>
            <a:br>
              <a:rPr lang="en-US" dirty="0">
                <a:solidFill>
                  <a:schemeClr val="bg1"/>
                </a:solidFill>
              </a:rPr>
            </a:br>
            <a:r>
              <a:rPr lang="en-US" dirty="0">
                <a:solidFill>
                  <a:schemeClr val="bg1"/>
                </a:solidFill>
              </a:rPr>
              <a:t>retaining wealth for our shareholders.</a:t>
            </a:r>
          </a:p>
        </p:txBody>
      </p:sp>
      <p:sp>
        <p:nvSpPr>
          <p:cNvPr id="8" name="Slide Number Placeholder 5">
            <a:extLst>
              <a:ext uri="{FF2B5EF4-FFF2-40B4-BE49-F238E27FC236}">
                <a16:creationId xmlns:a16="http://schemas.microsoft.com/office/drawing/2014/main" id="{1D0F7440-6764-4B6E-B839-953901352EFA}"/>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21</a:t>
            </a:fld>
            <a:endParaRPr lang="en-AU" dirty="0"/>
          </a:p>
        </p:txBody>
      </p:sp>
    </p:spTree>
    <p:extLst>
      <p:ext uri="{BB962C8B-B14F-4D97-AF65-F5344CB8AC3E}">
        <p14:creationId xmlns:p14="http://schemas.microsoft.com/office/powerpoint/2010/main" val="159184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5E3DDB-2A8A-4071-BA25-3C233F4860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182408"/>
            <a:ext cx="12770338" cy="6645239"/>
          </a:xfrm>
          <a:prstGeom prst="rect">
            <a:avLst/>
          </a:prstGeom>
        </p:spPr>
      </p:pic>
      <p:sp>
        <p:nvSpPr>
          <p:cNvPr id="10" name="Rectangle 9"/>
          <p:cNvSpPr/>
          <p:nvPr/>
        </p:nvSpPr>
        <p:spPr>
          <a:xfrm>
            <a:off x="15632" y="1182406"/>
            <a:ext cx="12770338" cy="6645239"/>
          </a:xfrm>
          <a:prstGeom prst="rect">
            <a:avLst/>
          </a:prstGeom>
          <a:gradFill flip="none" rotWithShape="1">
            <a:gsLst>
              <a:gs pos="52000">
                <a:schemeClr val="tx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dirty="0"/>
          </a:p>
        </p:txBody>
      </p:sp>
      <p:sp>
        <p:nvSpPr>
          <p:cNvPr id="7" name="Title 6"/>
          <p:cNvSpPr>
            <a:spLocks noGrp="1"/>
          </p:cNvSpPr>
          <p:nvPr>
            <p:ph type="title"/>
          </p:nvPr>
        </p:nvSpPr>
        <p:spPr>
          <a:xfrm>
            <a:off x="3256378" y="490845"/>
            <a:ext cx="7774403" cy="590127"/>
          </a:xfrm>
        </p:spPr>
        <p:txBody>
          <a:bodyPr/>
          <a:lstStyle/>
          <a:p>
            <a:r>
              <a:rPr lang="en-AU" dirty="0"/>
              <a:t>Dome is on the cusp of success</a:t>
            </a:r>
          </a:p>
        </p:txBody>
      </p:sp>
      <p:sp>
        <p:nvSpPr>
          <p:cNvPr id="8" name="Text Placeholder 7"/>
          <p:cNvSpPr>
            <a:spLocks noGrp="1"/>
          </p:cNvSpPr>
          <p:nvPr>
            <p:ph type="body" sz="quarter" idx="10"/>
          </p:nvPr>
        </p:nvSpPr>
        <p:spPr>
          <a:xfrm>
            <a:off x="6163148" y="2938125"/>
            <a:ext cx="6376019" cy="3724952"/>
          </a:xfrm>
        </p:spPr>
        <p:txBody>
          <a:bodyPr>
            <a:normAutofit lnSpcReduction="10000"/>
          </a:bodyPr>
          <a:lstStyle/>
          <a:p>
            <a:pPr>
              <a:spcBef>
                <a:spcPts val="1051"/>
              </a:spcBef>
            </a:pPr>
            <a:r>
              <a:rPr lang="en-AU" b="1" dirty="0">
                <a:solidFill>
                  <a:schemeClr val="bg1"/>
                </a:solidFill>
              </a:rPr>
              <a:t>We offer: </a:t>
            </a:r>
          </a:p>
          <a:p>
            <a:pPr marL="408382" indent="-408382">
              <a:spcBef>
                <a:spcPts val="1051"/>
              </a:spcBef>
              <a:buClr>
                <a:srgbClr val="C5A817"/>
              </a:buClr>
              <a:buFont typeface="Arial" charset="0"/>
              <a:buChar char="•"/>
            </a:pPr>
            <a:r>
              <a:rPr lang="en-AU" dirty="0">
                <a:solidFill>
                  <a:schemeClr val="bg1"/>
                </a:solidFill>
              </a:rPr>
              <a:t>Near term cash flow – development of Sigatoka</a:t>
            </a:r>
          </a:p>
          <a:p>
            <a:pPr marL="408382" indent="-408382">
              <a:spcBef>
                <a:spcPts val="1051"/>
              </a:spcBef>
              <a:buClr>
                <a:srgbClr val="C5A817"/>
              </a:buClr>
              <a:buFont typeface="Arial" charset="0"/>
              <a:buChar char="•"/>
            </a:pPr>
            <a:r>
              <a:rPr lang="en-AU" dirty="0"/>
              <a:t>Medium</a:t>
            </a:r>
            <a:r>
              <a:rPr lang="en-AU" dirty="0">
                <a:solidFill>
                  <a:schemeClr val="bg1"/>
                </a:solidFill>
              </a:rPr>
              <a:t> term excitement – discovery of copper &amp; gold</a:t>
            </a:r>
          </a:p>
          <a:p>
            <a:pPr marL="408382" indent="-408382">
              <a:spcBef>
                <a:spcPts val="1051"/>
              </a:spcBef>
              <a:buClr>
                <a:srgbClr val="C5A817"/>
              </a:buClr>
              <a:buFont typeface="Arial" charset="0"/>
              <a:buChar char="•"/>
            </a:pPr>
            <a:r>
              <a:rPr lang="en-AU" dirty="0">
                <a:solidFill>
                  <a:schemeClr val="bg1"/>
                </a:solidFill>
              </a:rPr>
              <a:t>Future dividends – from sustainable cash flow</a:t>
            </a:r>
          </a:p>
          <a:p>
            <a:pPr marL="408382" indent="-408382">
              <a:spcBef>
                <a:spcPts val="1051"/>
              </a:spcBef>
              <a:buClr>
                <a:srgbClr val="C5A817"/>
              </a:buClr>
              <a:buFont typeface="Arial" charset="0"/>
              <a:buChar char="•"/>
            </a:pPr>
            <a:r>
              <a:rPr lang="en-AU" dirty="0">
                <a:solidFill>
                  <a:schemeClr val="bg1"/>
                </a:solidFill>
              </a:rPr>
              <a:t>Low downside risk, thanks to Sigatoka</a:t>
            </a:r>
          </a:p>
          <a:p>
            <a:pPr marL="408382" indent="-408382">
              <a:spcBef>
                <a:spcPts val="1051"/>
              </a:spcBef>
              <a:spcAft>
                <a:spcPts val="631"/>
              </a:spcAft>
              <a:buClr>
                <a:srgbClr val="C5A817"/>
              </a:buClr>
              <a:buFont typeface="Arial" charset="0"/>
              <a:buChar char="•"/>
            </a:pPr>
            <a:r>
              <a:rPr lang="en-AU" dirty="0">
                <a:solidFill>
                  <a:schemeClr val="bg1"/>
                </a:solidFill>
              </a:rPr>
              <a:t>Major upside due to:</a:t>
            </a:r>
          </a:p>
          <a:p>
            <a:pPr marL="1128469" lvl="1" indent="-408382">
              <a:buClr>
                <a:srgbClr val="C5A817"/>
              </a:buClr>
              <a:buFont typeface=".AppleSystemUIFont" charset="-120"/>
              <a:buChar char="-"/>
            </a:pPr>
            <a:r>
              <a:rPr lang="en-AU" sz="2100" dirty="0">
                <a:solidFill>
                  <a:schemeClr val="bg1"/>
                </a:solidFill>
              </a:rPr>
              <a:t>Copper and gold at Nadrau</a:t>
            </a:r>
          </a:p>
          <a:p>
            <a:pPr marL="1128469" lvl="1" indent="-408382">
              <a:buClr>
                <a:srgbClr val="C5A817"/>
              </a:buClr>
              <a:buFont typeface=".AppleSystemUIFont" charset="-120"/>
              <a:buChar char="-"/>
            </a:pPr>
            <a:r>
              <a:rPr lang="en-AU" sz="2100" dirty="0">
                <a:solidFill>
                  <a:schemeClr val="bg1"/>
                </a:solidFill>
              </a:rPr>
              <a:t>Gold at Ono</a:t>
            </a:r>
          </a:p>
          <a:p>
            <a:pPr marL="1128469" lvl="1" indent="-408382">
              <a:buClr>
                <a:srgbClr val="C5A817"/>
              </a:buClr>
              <a:buFont typeface=".AppleSystemUIFont" charset="-120"/>
              <a:buChar char="-"/>
            </a:pPr>
            <a:endParaRPr lang="en-AU" sz="2100" dirty="0">
              <a:solidFill>
                <a:schemeClr val="bg1"/>
              </a:solidFill>
            </a:endParaRPr>
          </a:p>
          <a:p>
            <a:endParaRPr lang="en-AU" dirty="0">
              <a:solidFill>
                <a:schemeClr val="bg1"/>
              </a:solidFill>
            </a:endParaRPr>
          </a:p>
          <a:p>
            <a:endParaRPr lang="en-AU" dirty="0">
              <a:solidFill>
                <a:schemeClr val="bg1"/>
              </a:solidFill>
            </a:endParaRPr>
          </a:p>
          <a:p>
            <a:endParaRPr lang="en-AU" dirty="0">
              <a:solidFill>
                <a:schemeClr val="bg1"/>
              </a:solidFill>
            </a:endParaRPr>
          </a:p>
        </p:txBody>
      </p:sp>
      <p:sp>
        <p:nvSpPr>
          <p:cNvPr id="9" name="Slide Number Placeholder 5">
            <a:extLst>
              <a:ext uri="{FF2B5EF4-FFF2-40B4-BE49-F238E27FC236}">
                <a16:creationId xmlns:a16="http://schemas.microsoft.com/office/drawing/2014/main" id="{9ACAD08A-9444-4469-AC3A-3053C6576969}"/>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22</a:t>
            </a:fld>
            <a:endParaRPr lang="en-AU" dirty="0"/>
          </a:p>
        </p:txBody>
      </p:sp>
    </p:spTree>
    <p:extLst>
      <p:ext uri="{BB962C8B-B14F-4D97-AF65-F5344CB8AC3E}">
        <p14:creationId xmlns:p14="http://schemas.microsoft.com/office/powerpoint/2010/main" val="11272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Highly experienced board and management</a:t>
            </a:r>
          </a:p>
        </p:txBody>
      </p:sp>
      <p:sp>
        <p:nvSpPr>
          <p:cNvPr id="30" name="Slide Number Placeholder 5">
            <a:extLst>
              <a:ext uri="{FF2B5EF4-FFF2-40B4-BE49-F238E27FC236}">
                <a16:creationId xmlns:a16="http://schemas.microsoft.com/office/drawing/2014/main" id="{055D2BAC-5751-45EE-8F59-B983F3E09A12}"/>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23</a:t>
            </a:fld>
            <a:endParaRPr lang="en-AU" dirty="0"/>
          </a:p>
        </p:txBody>
      </p:sp>
      <p:grpSp>
        <p:nvGrpSpPr>
          <p:cNvPr id="46" name="Group 45">
            <a:extLst>
              <a:ext uri="{FF2B5EF4-FFF2-40B4-BE49-F238E27FC236}">
                <a16:creationId xmlns:a16="http://schemas.microsoft.com/office/drawing/2014/main" id="{880ABB77-19A2-AA7F-8CE1-3375C0846B00}"/>
              </a:ext>
            </a:extLst>
          </p:cNvPr>
          <p:cNvGrpSpPr/>
          <p:nvPr/>
        </p:nvGrpSpPr>
        <p:grpSpPr>
          <a:xfrm>
            <a:off x="1105098" y="1537869"/>
            <a:ext cx="9255137" cy="6474339"/>
            <a:chOff x="2092703" y="1994378"/>
            <a:chExt cx="9255137" cy="6474339"/>
          </a:xfrm>
        </p:grpSpPr>
        <p:sp>
          <p:nvSpPr>
            <p:cNvPr id="49" name="TextBox 28">
              <a:extLst>
                <a:ext uri="{FF2B5EF4-FFF2-40B4-BE49-F238E27FC236}">
                  <a16:creationId xmlns:a16="http://schemas.microsoft.com/office/drawing/2014/main" id="{74EAADCF-075A-C4A4-C565-EF4A8DDDF3D5}"/>
                </a:ext>
              </a:extLst>
            </p:cNvPr>
            <p:cNvSpPr txBox="1"/>
            <p:nvPr/>
          </p:nvSpPr>
          <p:spPr>
            <a:xfrm>
              <a:off x="9260361" y="4540687"/>
              <a:ext cx="1900123" cy="715583"/>
            </a:xfrm>
            <a:prstGeom prst="rect">
              <a:avLst/>
            </a:prstGeom>
            <a:noFill/>
            <a:ln>
              <a:noFill/>
            </a:ln>
          </p:spPr>
          <p:txBody>
            <a:bodyPr vert="horz" wrap="square" lIns="68580" tIns="34291" rIns="68580" bIns="34291" anchor="t" anchorCtr="1" compatLnSpc="1">
              <a:spAutoFit/>
            </a:bodyPr>
            <a:lstStyle/>
            <a:p>
              <a:pPr algn="ctr" defTabSz="685809">
                <a:defRPr sz="1800" b="0" i="0" u="none" strike="noStrike" kern="0" cap="none" spc="0" baseline="0">
                  <a:solidFill>
                    <a:srgbClr val="000000"/>
                  </a:solidFill>
                  <a:uFillTx/>
                </a:defRPr>
              </a:pPr>
              <a:r>
                <a:rPr lang="en-AU" sz="1400" b="1" dirty="0"/>
                <a:t>Semi </a:t>
              </a:r>
              <a:r>
                <a:rPr lang="en-AU" sz="1400" b="1" dirty="0" err="1"/>
                <a:t>Luvuiwai</a:t>
              </a:r>
              <a:endParaRPr lang="en-AU" sz="1400" b="1" dirty="0"/>
            </a:p>
            <a:p>
              <a:pPr algn="ctr" defTabSz="685809">
                <a:defRPr sz="1800" b="0" i="0" u="none" strike="noStrike" kern="0" cap="none" spc="0" baseline="0">
                  <a:solidFill>
                    <a:srgbClr val="000000"/>
                  </a:solidFill>
                  <a:uFillTx/>
                </a:defRPr>
              </a:pPr>
              <a:r>
                <a:rPr lang="en-AU" sz="1400" dirty="0"/>
                <a:t>Geologist</a:t>
              </a:r>
            </a:p>
            <a:p>
              <a:pPr algn="ctr" defTabSz="685809">
                <a:defRPr sz="1800" b="0" i="0" u="none" strike="noStrike" kern="0" cap="none" spc="0" baseline="0">
                  <a:solidFill>
                    <a:srgbClr val="000000"/>
                  </a:solidFill>
                  <a:uFillTx/>
                </a:defRPr>
              </a:pPr>
              <a:r>
                <a:rPr lang="en-AU" sz="1400" dirty="0"/>
                <a:t>Landowner Relations</a:t>
              </a:r>
            </a:p>
          </p:txBody>
        </p:sp>
        <p:pic>
          <p:nvPicPr>
            <p:cNvPr id="64" name="Picture 63">
              <a:extLst>
                <a:ext uri="{FF2B5EF4-FFF2-40B4-BE49-F238E27FC236}">
                  <a16:creationId xmlns:a16="http://schemas.microsoft.com/office/drawing/2014/main" id="{14758A72-760E-146E-2AE2-C637502EC4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03740" y="2413712"/>
              <a:ext cx="1442300" cy="2160000"/>
            </a:xfrm>
            <a:prstGeom prst="rect">
              <a:avLst/>
            </a:prstGeom>
          </p:spPr>
        </p:pic>
        <p:sp>
          <p:nvSpPr>
            <p:cNvPr id="48" name="TextBox 20">
              <a:extLst>
                <a:ext uri="{FF2B5EF4-FFF2-40B4-BE49-F238E27FC236}">
                  <a16:creationId xmlns:a16="http://schemas.microsoft.com/office/drawing/2014/main" id="{61ACD510-A720-E44E-8D74-600CEB0F80F2}"/>
                </a:ext>
              </a:extLst>
            </p:cNvPr>
            <p:cNvSpPr txBox="1"/>
            <p:nvPr/>
          </p:nvSpPr>
          <p:spPr>
            <a:xfrm>
              <a:off x="2208395" y="4581414"/>
              <a:ext cx="1210909" cy="457050"/>
            </a:xfrm>
            <a:prstGeom prst="rect">
              <a:avLst/>
            </a:prstGeom>
            <a:noFill/>
            <a:ln>
              <a:noFill/>
            </a:ln>
          </p:spPr>
          <p:txBody>
            <a:bodyPr vert="horz" wrap="none" lIns="68580" tIns="34291" rIns="68580" bIns="34291" anchor="t" anchorCtr="1" compatLnSpc="1">
              <a:spAutoFit/>
            </a:bodyPr>
            <a:lstStyle/>
            <a:p>
              <a:pPr algn="ctr" defTabSz="685809">
                <a:lnSpc>
                  <a:spcPct val="90000"/>
                </a:lnSpc>
                <a:defRPr sz="1800" b="0" i="0" u="none" strike="noStrike" kern="0" cap="none" spc="0" baseline="0">
                  <a:solidFill>
                    <a:srgbClr val="000000"/>
                  </a:solidFill>
                  <a:uFillTx/>
                </a:defRPr>
              </a:pPr>
              <a:r>
                <a:rPr lang="en-AU" sz="1400" b="1" dirty="0"/>
                <a:t>Jack McCarthy</a:t>
              </a:r>
            </a:p>
            <a:p>
              <a:pPr algn="ctr" defTabSz="685809">
                <a:lnSpc>
                  <a:spcPct val="90000"/>
                </a:lnSpc>
                <a:defRPr sz="1800" b="0" i="0" u="none" strike="noStrike" kern="0" cap="none" spc="0" baseline="0">
                  <a:solidFill>
                    <a:srgbClr val="000000"/>
                  </a:solidFill>
                  <a:uFillTx/>
                </a:defRPr>
              </a:pPr>
              <a:r>
                <a:rPr lang="en-AU" sz="1400" dirty="0"/>
                <a:t>Geologist</a:t>
              </a:r>
            </a:p>
          </p:txBody>
        </p:sp>
        <p:sp>
          <p:nvSpPr>
            <p:cNvPr id="50" name="TextBox 49">
              <a:extLst>
                <a:ext uri="{FF2B5EF4-FFF2-40B4-BE49-F238E27FC236}">
                  <a16:creationId xmlns:a16="http://schemas.microsoft.com/office/drawing/2014/main" id="{B874542D-1BD2-633D-E163-28A9527A3658}"/>
                </a:ext>
              </a:extLst>
            </p:cNvPr>
            <p:cNvSpPr txBox="1"/>
            <p:nvPr/>
          </p:nvSpPr>
          <p:spPr>
            <a:xfrm>
              <a:off x="4099549" y="4576003"/>
              <a:ext cx="2164292" cy="638638"/>
            </a:xfrm>
            <a:prstGeom prst="rect">
              <a:avLst/>
            </a:prstGeom>
            <a:noFill/>
            <a:ln>
              <a:noFill/>
            </a:ln>
          </p:spPr>
          <p:txBody>
            <a:bodyPr vert="horz" wrap="square" lIns="68580" tIns="34291" rIns="68580" bIns="34291" anchor="t" anchorCtr="1" compatLnSpc="1">
              <a:spAutoFit/>
            </a:bodyPr>
            <a:lstStyle/>
            <a:p>
              <a:pPr lvl="0" algn="ctr">
                <a:defRPr sz="1800" b="0" i="0" u="none" strike="noStrike" kern="0" cap="none" spc="0" baseline="0">
                  <a:solidFill>
                    <a:srgbClr val="000000"/>
                  </a:solidFill>
                  <a:uFillTx/>
                </a:defRPr>
              </a:pPr>
              <a:r>
                <a:rPr lang="en-AU" sz="1400" b="1" dirty="0"/>
                <a:t>Tadao Tsubata</a:t>
              </a:r>
            </a:p>
            <a:p>
              <a:pPr algn="ctr">
                <a:defRPr sz="1800" b="0" i="0" u="none" strike="noStrike" kern="0" cap="none" spc="0" baseline="0">
                  <a:solidFill>
                    <a:srgbClr val="000000"/>
                  </a:solidFill>
                  <a:uFillTx/>
                </a:defRPr>
              </a:pPr>
              <a:r>
                <a:rPr lang="en-AU" sz="1400" dirty="0"/>
                <a:t>Investment Management</a:t>
              </a:r>
            </a:p>
            <a:p>
              <a:pPr lvl="0" algn="ctr">
                <a:defRPr sz="1800" b="0" i="0" u="none" strike="noStrike" kern="0" cap="none" spc="0" baseline="0">
                  <a:solidFill>
                    <a:srgbClr val="000000"/>
                  </a:solidFill>
                  <a:uFillTx/>
                </a:defRPr>
              </a:pPr>
              <a:endParaRPr lang="en-AU" sz="900" i="1" dirty="0"/>
            </a:p>
          </p:txBody>
        </p:sp>
        <p:sp>
          <p:nvSpPr>
            <p:cNvPr id="51" name="TextBox 50">
              <a:extLst>
                <a:ext uri="{FF2B5EF4-FFF2-40B4-BE49-F238E27FC236}">
                  <a16:creationId xmlns:a16="http://schemas.microsoft.com/office/drawing/2014/main" id="{7D862354-F453-3400-8D85-332A1623F25E}"/>
                </a:ext>
              </a:extLst>
            </p:cNvPr>
            <p:cNvSpPr txBox="1"/>
            <p:nvPr/>
          </p:nvSpPr>
          <p:spPr>
            <a:xfrm>
              <a:off x="2219768" y="8011667"/>
              <a:ext cx="1194628" cy="457050"/>
            </a:xfrm>
            <a:prstGeom prst="rect">
              <a:avLst/>
            </a:prstGeom>
            <a:noFill/>
            <a:ln>
              <a:noFill/>
            </a:ln>
          </p:spPr>
          <p:txBody>
            <a:bodyPr vert="horz" wrap="square" lIns="68580" tIns="34291" rIns="68580" bIns="34291" anchor="t" anchorCtr="1" compatLnSpc="1">
              <a:spAutoFit/>
            </a:bodyPr>
            <a:lstStyle/>
            <a:p>
              <a:pPr algn="ctr" defTabSz="685809">
                <a:lnSpc>
                  <a:spcPct val="90000"/>
                </a:lnSpc>
                <a:defRPr sz="1800" b="0" i="0" u="none" strike="noStrike" kern="0" cap="none" spc="0" baseline="0">
                  <a:solidFill>
                    <a:srgbClr val="000000"/>
                  </a:solidFill>
                  <a:uFillTx/>
                </a:defRPr>
              </a:pPr>
              <a:r>
                <a:rPr lang="en-AU" sz="1400" b="1" dirty="0"/>
                <a:t>Sarah Harvey</a:t>
              </a:r>
            </a:p>
            <a:p>
              <a:pPr algn="ctr" defTabSz="685809">
                <a:lnSpc>
                  <a:spcPct val="90000"/>
                </a:lnSpc>
                <a:defRPr sz="1800" b="0" i="0" u="none" strike="noStrike" kern="0" cap="none" spc="0" baseline="0">
                  <a:solidFill>
                    <a:srgbClr val="000000"/>
                  </a:solidFill>
                  <a:uFillTx/>
                </a:defRPr>
              </a:pPr>
              <a:r>
                <a:rPr lang="en-AU" sz="1400" dirty="0"/>
                <a:t>Lawyer</a:t>
              </a:r>
            </a:p>
          </p:txBody>
        </p:sp>
        <p:sp>
          <p:nvSpPr>
            <p:cNvPr id="52" name="Rectangle 51">
              <a:extLst>
                <a:ext uri="{FF2B5EF4-FFF2-40B4-BE49-F238E27FC236}">
                  <a16:creationId xmlns:a16="http://schemas.microsoft.com/office/drawing/2014/main" id="{C7B9ABEF-18C0-0DBA-DD6F-BCDE0ED5F281}"/>
                </a:ext>
              </a:extLst>
            </p:cNvPr>
            <p:cNvSpPr/>
            <p:nvPr/>
          </p:nvSpPr>
          <p:spPr>
            <a:xfrm>
              <a:off x="2095000" y="1996755"/>
              <a:ext cx="1440000" cy="288000"/>
            </a:xfrm>
            <a:prstGeom prst="rect">
              <a:avLst/>
            </a:prstGeom>
            <a:solidFill>
              <a:srgbClr val="C5A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CHAIRMAN</a:t>
              </a:r>
            </a:p>
          </p:txBody>
        </p:sp>
        <p:sp>
          <p:nvSpPr>
            <p:cNvPr id="53" name="Rectangle 52">
              <a:extLst>
                <a:ext uri="{FF2B5EF4-FFF2-40B4-BE49-F238E27FC236}">
                  <a16:creationId xmlns:a16="http://schemas.microsoft.com/office/drawing/2014/main" id="{62D1AD89-EC19-FA4F-45D7-8781A7D48833}"/>
                </a:ext>
              </a:extLst>
            </p:cNvPr>
            <p:cNvSpPr/>
            <p:nvPr/>
          </p:nvSpPr>
          <p:spPr>
            <a:xfrm>
              <a:off x="4446456" y="1996755"/>
              <a:ext cx="1439360" cy="288000"/>
            </a:xfrm>
            <a:prstGeom prst="rect">
              <a:avLst/>
            </a:prstGeom>
            <a:solidFill>
              <a:srgbClr val="C5A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DIRECTOR</a:t>
              </a:r>
              <a:endParaRPr lang="en-AU" sz="675" dirty="0"/>
            </a:p>
          </p:txBody>
        </p:sp>
        <p:sp>
          <p:nvSpPr>
            <p:cNvPr id="54" name="Rectangle 53">
              <a:extLst>
                <a:ext uri="{FF2B5EF4-FFF2-40B4-BE49-F238E27FC236}">
                  <a16:creationId xmlns:a16="http://schemas.microsoft.com/office/drawing/2014/main" id="{1B0E2B3F-433F-2B6C-0779-3C6E4A484258}"/>
                </a:ext>
              </a:extLst>
            </p:cNvPr>
            <p:cNvSpPr/>
            <p:nvPr/>
          </p:nvSpPr>
          <p:spPr>
            <a:xfrm>
              <a:off x="4446456" y="5420692"/>
              <a:ext cx="1440000" cy="288000"/>
            </a:xfrm>
            <a:prstGeom prst="rect">
              <a:avLst/>
            </a:prstGeom>
            <a:solidFill>
              <a:srgbClr val="C5A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COMPANY SEC. </a:t>
              </a:r>
            </a:p>
          </p:txBody>
        </p:sp>
        <p:sp>
          <p:nvSpPr>
            <p:cNvPr id="55" name="Rectangle 54">
              <a:extLst>
                <a:ext uri="{FF2B5EF4-FFF2-40B4-BE49-F238E27FC236}">
                  <a16:creationId xmlns:a16="http://schemas.microsoft.com/office/drawing/2014/main" id="{AEDBC52B-9EF6-9916-A020-C224C1435278}"/>
                </a:ext>
              </a:extLst>
            </p:cNvPr>
            <p:cNvSpPr/>
            <p:nvPr/>
          </p:nvSpPr>
          <p:spPr>
            <a:xfrm>
              <a:off x="2097082" y="5420692"/>
              <a:ext cx="1440000" cy="288000"/>
            </a:xfrm>
            <a:prstGeom prst="rect">
              <a:avLst/>
            </a:prstGeom>
            <a:solidFill>
              <a:srgbClr val="C5A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DIRECTOR</a:t>
              </a:r>
              <a:endParaRPr lang="en-AU" sz="675" dirty="0"/>
            </a:p>
          </p:txBody>
        </p:sp>
        <p:sp>
          <p:nvSpPr>
            <p:cNvPr id="56" name="TextBox 55">
              <a:extLst>
                <a:ext uri="{FF2B5EF4-FFF2-40B4-BE49-F238E27FC236}">
                  <a16:creationId xmlns:a16="http://schemas.microsoft.com/office/drawing/2014/main" id="{A4C196DD-D033-5754-2699-5DC98CAD1529}"/>
                </a:ext>
              </a:extLst>
            </p:cNvPr>
            <p:cNvSpPr txBox="1"/>
            <p:nvPr/>
          </p:nvSpPr>
          <p:spPr>
            <a:xfrm>
              <a:off x="4497737" y="8011667"/>
              <a:ext cx="1346130" cy="457050"/>
            </a:xfrm>
            <a:prstGeom prst="rect">
              <a:avLst/>
            </a:prstGeom>
            <a:noFill/>
            <a:ln>
              <a:noFill/>
            </a:ln>
          </p:spPr>
          <p:txBody>
            <a:bodyPr vert="horz" wrap="square" lIns="68580" tIns="34291" rIns="68580" bIns="34291" anchor="t" anchorCtr="1" compatLnSpc="1">
              <a:spAutoFit/>
            </a:bodyPr>
            <a:lstStyle/>
            <a:p>
              <a:pPr algn="ctr" defTabSz="685809">
                <a:lnSpc>
                  <a:spcPct val="90000"/>
                </a:lnSpc>
                <a:defRPr sz="1800" b="0" i="0" u="none" strike="noStrike" kern="0" cap="none" spc="0" baseline="0">
                  <a:solidFill>
                    <a:srgbClr val="000000"/>
                  </a:solidFill>
                  <a:uFillTx/>
                </a:defRPr>
              </a:pPr>
              <a:r>
                <a:rPr lang="en-AU" sz="1400" b="1" dirty="0"/>
                <a:t>Marcelo Mora</a:t>
              </a:r>
            </a:p>
            <a:p>
              <a:pPr algn="ctr" defTabSz="685809">
                <a:lnSpc>
                  <a:spcPct val="90000"/>
                </a:lnSpc>
                <a:defRPr sz="1800" b="0" i="0" u="none" strike="noStrike" kern="0" cap="none" spc="0" baseline="0">
                  <a:solidFill>
                    <a:srgbClr val="000000"/>
                  </a:solidFill>
                  <a:uFillTx/>
                </a:defRPr>
              </a:pPr>
              <a:r>
                <a:rPr lang="en-AU" sz="1400" dirty="0"/>
                <a:t>Accountant</a:t>
              </a:r>
            </a:p>
          </p:txBody>
        </p:sp>
        <p:sp>
          <p:nvSpPr>
            <p:cNvPr id="57" name="Rectangle 56">
              <a:extLst>
                <a:ext uri="{FF2B5EF4-FFF2-40B4-BE49-F238E27FC236}">
                  <a16:creationId xmlns:a16="http://schemas.microsoft.com/office/drawing/2014/main" id="{181D34B3-4CF5-51B9-1808-F29E852CBDB0}"/>
                </a:ext>
              </a:extLst>
            </p:cNvPr>
            <p:cNvSpPr/>
            <p:nvPr/>
          </p:nvSpPr>
          <p:spPr>
            <a:xfrm>
              <a:off x="9503740" y="1994378"/>
              <a:ext cx="14423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t>EXPLORATION FIJI</a:t>
              </a:r>
            </a:p>
          </p:txBody>
        </p:sp>
        <p:cxnSp>
          <p:nvCxnSpPr>
            <p:cNvPr id="58" name="Straight Connector 57">
              <a:extLst>
                <a:ext uri="{FF2B5EF4-FFF2-40B4-BE49-F238E27FC236}">
                  <a16:creationId xmlns:a16="http://schemas.microsoft.com/office/drawing/2014/main" id="{7C9F004F-0C17-80AD-1D7E-C87618EE2FE8}"/>
                </a:ext>
              </a:extLst>
            </p:cNvPr>
            <p:cNvCxnSpPr>
              <a:cxnSpLocks/>
            </p:cNvCxnSpPr>
            <p:nvPr/>
          </p:nvCxnSpPr>
          <p:spPr>
            <a:xfrm flipH="1">
              <a:off x="6655011" y="3299138"/>
              <a:ext cx="1556" cy="353753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53D6FD7-85D5-872D-71C9-37C1359DE739}"/>
                </a:ext>
              </a:extLst>
            </p:cNvPr>
            <p:cNvSpPr txBox="1"/>
            <p:nvPr/>
          </p:nvSpPr>
          <p:spPr>
            <a:xfrm>
              <a:off x="7172882" y="5706605"/>
              <a:ext cx="4174958" cy="2312941"/>
            </a:xfrm>
            <a:prstGeom prst="rect">
              <a:avLst/>
            </a:prstGeom>
            <a:noFill/>
            <a:ln w="28575">
              <a:noFill/>
            </a:ln>
          </p:spPr>
          <p:txBody>
            <a:bodyPr wrap="square" rtlCol="0">
              <a:spAutoFit/>
            </a:bodyPr>
            <a:lstStyle/>
            <a:p>
              <a:pPr algn="ctr"/>
              <a:r>
                <a:rPr lang="en-AU" dirty="0">
                  <a:solidFill>
                    <a:schemeClr val="tx1">
                      <a:lumMod val="75000"/>
                      <a:lumOff val="25000"/>
                    </a:schemeClr>
                  </a:solidFill>
                </a:rPr>
                <a:t>We have an established and highly experienced Board and a dedicated Management team with substantial in-country experience and technical and corporate expertise.</a:t>
              </a:r>
            </a:p>
          </p:txBody>
        </p:sp>
        <p:pic>
          <p:nvPicPr>
            <p:cNvPr id="60" name="Picture 59">
              <a:extLst>
                <a:ext uri="{FF2B5EF4-FFF2-40B4-BE49-F238E27FC236}">
                  <a16:creationId xmlns:a16="http://schemas.microsoft.com/office/drawing/2014/main" id="{739C4BF5-3DA8-C41A-A916-DFC73471FF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2703" y="2417713"/>
              <a:ext cx="1442295" cy="2160000"/>
            </a:xfrm>
            <a:prstGeom prst="rect">
              <a:avLst/>
            </a:prstGeom>
          </p:spPr>
        </p:pic>
        <p:pic>
          <p:nvPicPr>
            <p:cNvPr id="61" name="Picture 60">
              <a:extLst>
                <a:ext uri="{FF2B5EF4-FFF2-40B4-BE49-F238E27FC236}">
                  <a16:creationId xmlns:a16="http://schemas.microsoft.com/office/drawing/2014/main" id="{DF096CFE-CAFB-A6BB-73B9-2FE84A28D9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3536" y="2415900"/>
              <a:ext cx="1442280" cy="2160000"/>
            </a:xfrm>
            <a:prstGeom prst="rect">
              <a:avLst/>
            </a:prstGeom>
          </p:spPr>
        </p:pic>
        <p:pic>
          <p:nvPicPr>
            <p:cNvPr id="62" name="Picture 61">
              <a:extLst>
                <a:ext uri="{FF2B5EF4-FFF2-40B4-BE49-F238E27FC236}">
                  <a16:creationId xmlns:a16="http://schemas.microsoft.com/office/drawing/2014/main" id="{2754F118-5121-0FE1-136C-BCB5ED3C8F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97100" y="5853481"/>
              <a:ext cx="1442280" cy="2160000"/>
            </a:xfrm>
            <a:prstGeom prst="rect">
              <a:avLst/>
            </a:prstGeom>
          </p:spPr>
        </p:pic>
        <p:pic>
          <p:nvPicPr>
            <p:cNvPr id="63" name="Picture 62">
              <a:extLst>
                <a:ext uri="{FF2B5EF4-FFF2-40B4-BE49-F238E27FC236}">
                  <a16:creationId xmlns:a16="http://schemas.microsoft.com/office/drawing/2014/main" id="{47083018-1499-2C52-9B86-22FCCBFE2B4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46456" y="5851667"/>
              <a:ext cx="1442280" cy="2160000"/>
            </a:xfrm>
            <a:prstGeom prst="rect">
              <a:avLst/>
            </a:prstGeom>
          </p:spPr>
        </p:pic>
        <p:sp>
          <p:nvSpPr>
            <p:cNvPr id="66" name="Rectangle 65">
              <a:extLst>
                <a:ext uri="{FF2B5EF4-FFF2-40B4-BE49-F238E27FC236}">
                  <a16:creationId xmlns:a16="http://schemas.microsoft.com/office/drawing/2014/main" id="{C8915FD2-E8F8-620C-32AE-A984A929658E}"/>
                </a:ext>
              </a:extLst>
            </p:cNvPr>
            <p:cNvSpPr/>
            <p:nvPr/>
          </p:nvSpPr>
          <p:spPr>
            <a:xfrm>
              <a:off x="7427524" y="1996755"/>
              <a:ext cx="1442320" cy="2954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t>COUNTRY</a:t>
              </a:r>
              <a:r>
                <a:rPr lang="ja-JP" altLang="en-US" sz="900" dirty="0"/>
                <a:t> </a:t>
              </a:r>
              <a:r>
                <a:rPr lang="en-AU" altLang="ja-JP" sz="900" dirty="0"/>
                <a:t>MANAGER</a:t>
              </a:r>
              <a:r>
                <a:rPr lang="ja-JP" altLang="en-US" sz="900" dirty="0"/>
                <a:t> </a:t>
              </a:r>
              <a:r>
                <a:rPr lang="en-AU" altLang="ja-JP" sz="900" dirty="0"/>
                <a:t>FIJI</a:t>
              </a:r>
              <a:endParaRPr lang="en-AU" sz="900" dirty="0"/>
            </a:p>
          </p:txBody>
        </p:sp>
        <p:pic>
          <p:nvPicPr>
            <p:cNvPr id="67" name="Picture 66">
              <a:extLst>
                <a:ext uri="{FF2B5EF4-FFF2-40B4-BE49-F238E27FC236}">
                  <a16:creationId xmlns:a16="http://schemas.microsoft.com/office/drawing/2014/main" id="{C0BECC2B-05B6-26B9-891A-A783F81E24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27544" y="2413712"/>
              <a:ext cx="1442300" cy="2160000"/>
            </a:xfrm>
            <a:prstGeom prst="rect">
              <a:avLst/>
            </a:prstGeom>
          </p:spPr>
        </p:pic>
        <p:sp>
          <p:nvSpPr>
            <p:cNvPr id="68" name="TextBox 67">
              <a:extLst>
                <a:ext uri="{FF2B5EF4-FFF2-40B4-BE49-F238E27FC236}">
                  <a16:creationId xmlns:a16="http://schemas.microsoft.com/office/drawing/2014/main" id="{97FF3176-999F-E6C1-C20A-B86EDEE11DED}"/>
                </a:ext>
              </a:extLst>
            </p:cNvPr>
            <p:cNvSpPr txBox="1"/>
            <p:nvPr/>
          </p:nvSpPr>
          <p:spPr>
            <a:xfrm>
              <a:off x="7515366" y="4544688"/>
              <a:ext cx="1243759" cy="523220"/>
            </a:xfrm>
            <a:prstGeom prst="rect">
              <a:avLst/>
            </a:prstGeom>
            <a:noFill/>
          </p:spPr>
          <p:txBody>
            <a:bodyPr wrap="square">
              <a:spAutoFit/>
            </a:bodyPr>
            <a:lstStyle/>
            <a:p>
              <a:pPr algn="ctr" defTabSz="685809">
                <a:defRPr sz="1800" b="0" i="0" u="none" strike="noStrike" kern="0" cap="none" spc="0" baseline="0">
                  <a:solidFill>
                    <a:srgbClr val="000000"/>
                  </a:solidFill>
                  <a:uFillTx/>
                </a:defRPr>
              </a:pPr>
              <a:r>
                <a:rPr lang="en-AU" sz="1400" b="1" dirty="0"/>
                <a:t>Darren Grant</a:t>
              </a:r>
            </a:p>
            <a:p>
              <a:pPr algn="ctr" defTabSz="685809">
                <a:defRPr sz="1800" b="0" i="0" u="none" strike="noStrike" kern="0" cap="none" spc="0" baseline="0">
                  <a:solidFill>
                    <a:srgbClr val="000000"/>
                  </a:solidFill>
                  <a:uFillTx/>
                </a:defRPr>
              </a:pPr>
              <a:r>
                <a:rPr lang="en-AU" sz="1400" dirty="0"/>
                <a:t>Accountant</a:t>
              </a:r>
            </a:p>
          </p:txBody>
        </p:sp>
      </p:grpSp>
    </p:spTree>
    <p:extLst>
      <p:ext uri="{BB962C8B-B14F-4D97-AF65-F5344CB8AC3E}">
        <p14:creationId xmlns:p14="http://schemas.microsoft.com/office/powerpoint/2010/main" val="227563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5"/>
          <p:cNvSpPr/>
          <p:nvPr/>
        </p:nvSpPr>
        <p:spPr>
          <a:xfrm rot="10800000" flipH="1" flipV="1">
            <a:off x="1" y="1200151"/>
            <a:ext cx="12801599" cy="7200900"/>
          </a:xfrm>
          <a:prstGeom prst="round1Rect">
            <a:avLst>
              <a:gd name="adj" fmla="val 0"/>
            </a:avLst>
          </a:prstGeom>
          <a:gradFill>
            <a:gsLst>
              <a:gs pos="0">
                <a:schemeClr val="bg1">
                  <a:lumMod val="95000"/>
                </a:schemeClr>
              </a:gs>
              <a:gs pos="99000">
                <a:schemeClr val="bg1">
                  <a:lumMod val="8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399" y="2154402"/>
            <a:ext cx="4707916" cy="1158011"/>
          </a:xfrm>
          <a:prstGeom prst="rect">
            <a:avLst/>
          </a:prstGeom>
        </p:spPr>
      </p:pic>
      <p:sp>
        <p:nvSpPr>
          <p:cNvPr id="9" name="Text Placeholder 3"/>
          <p:cNvSpPr txBox="1">
            <a:spLocks/>
          </p:cNvSpPr>
          <p:nvPr/>
        </p:nvSpPr>
        <p:spPr>
          <a:xfrm>
            <a:off x="6867058" y="3985610"/>
            <a:ext cx="4092119" cy="3842037"/>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tabLst>
                <a:tab pos="323372" algn="l"/>
              </a:tabLst>
            </a:pPr>
            <a:r>
              <a:rPr lang="en-AU" sz="1680" b="1" dirty="0">
                <a:latin typeface="Arial" charset="0"/>
                <a:ea typeface="Arial" charset="0"/>
                <a:cs typeface="Arial" charset="0"/>
              </a:rPr>
              <a:t>Dome Gold Mines Limited</a:t>
            </a:r>
          </a:p>
          <a:p>
            <a:pPr marL="0" indent="0">
              <a:lnSpc>
                <a:spcPct val="100000"/>
              </a:lnSpc>
              <a:spcBef>
                <a:spcPts val="0"/>
              </a:spcBef>
              <a:buNone/>
              <a:tabLst>
                <a:tab pos="323372" algn="l"/>
              </a:tabLst>
            </a:pPr>
            <a:r>
              <a:rPr lang="en-AU" sz="1680" dirty="0">
                <a:latin typeface="Arial" charset="0"/>
                <a:ea typeface="Arial" charset="0"/>
                <a:cs typeface="Arial" charset="0"/>
              </a:rPr>
              <a:t>ABN 49 151 996 566</a:t>
            </a:r>
          </a:p>
          <a:p>
            <a:pPr marL="0" indent="0">
              <a:lnSpc>
                <a:spcPct val="100000"/>
              </a:lnSpc>
              <a:spcBef>
                <a:spcPts val="0"/>
              </a:spcBef>
              <a:buNone/>
              <a:tabLst>
                <a:tab pos="323372" algn="l"/>
              </a:tabLst>
            </a:pPr>
            <a:endParaRPr lang="en-AU" sz="1680" dirty="0">
              <a:latin typeface="Arial" charset="0"/>
              <a:ea typeface="Arial" charset="0"/>
              <a:cs typeface="Arial" charset="0"/>
            </a:endParaRPr>
          </a:p>
          <a:p>
            <a:pPr marL="0" indent="0">
              <a:lnSpc>
                <a:spcPct val="100000"/>
              </a:lnSpc>
              <a:spcBef>
                <a:spcPts val="0"/>
              </a:spcBef>
              <a:buNone/>
              <a:tabLst>
                <a:tab pos="323372" algn="l"/>
              </a:tabLst>
            </a:pPr>
            <a:r>
              <a:rPr lang="en-AU" sz="1680" dirty="0">
                <a:latin typeface="Arial" charset="0"/>
                <a:ea typeface="Arial" charset="0"/>
                <a:cs typeface="Arial" charset="0"/>
              </a:rPr>
              <a:t>Leve 46, 680 George Street</a:t>
            </a:r>
          </a:p>
          <a:p>
            <a:pPr marL="0" indent="0">
              <a:lnSpc>
                <a:spcPct val="100000"/>
              </a:lnSpc>
              <a:spcBef>
                <a:spcPts val="0"/>
              </a:spcBef>
              <a:buNone/>
              <a:tabLst>
                <a:tab pos="323372" algn="l"/>
              </a:tabLst>
            </a:pPr>
            <a:r>
              <a:rPr lang="en-AU" sz="1680" dirty="0">
                <a:latin typeface="Arial" charset="0"/>
                <a:ea typeface="Arial" charset="0"/>
                <a:cs typeface="Arial" charset="0"/>
              </a:rPr>
              <a:t>Sydney NSW 2000 Australia</a:t>
            </a:r>
          </a:p>
          <a:p>
            <a:pPr marL="0" indent="0">
              <a:lnSpc>
                <a:spcPct val="100000"/>
              </a:lnSpc>
              <a:spcBef>
                <a:spcPts val="0"/>
              </a:spcBef>
              <a:buNone/>
              <a:tabLst>
                <a:tab pos="323372" algn="l"/>
              </a:tabLst>
            </a:pPr>
            <a:r>
              <a:rPr lang="en-AU" sz="1680" dirty="0">
                <a:latin typeface="Arial" charset="0"/>
                <a:ea typeface="Arial" charset="0"/>
                <a:cs typeface="Arial" charset="0"/>
              </a:rPr>
              <a:t>GPO Box 1759</a:t>
            </a:r>
          </a:p>
          <a:p>
            <a:pPr marL="0" indent="0">
              <a:lnSpc>
                <a:spcPct val="100000"/>
              </a:lnSpc>
              <a:spcBef>
                <a:spcPts val="0"/>
              </a:spcBef>
              <a:buNone/>
              <a:tabLst>
                <a:tab pos="323372" algn="l"/>
              </a:tabLst>
            </a:pPr>
            <a:r>
              <a:rPr lang="en-AU" sz="1680" dirty="0">
                <a:latin typeface="Arial" charset="0"/>
                <a:ea typeface="Arial" charset="0"/>
                <a:cs typeface="Arial" charset="0"/>
              </a:rPr>
              <a:t>Sydney NSW 2001 Australia</a:t>
            </a:r>
          </a:p>
          <a:p>
            <a:pPr marL="0" indent="0">
              <a:lnSpc>
                <a:spcPct val="100000"/>
              </a:lnSpc>
              <a:spcBef>
                <a:spcPts val="0"/>
              </a:spcBef>
              <a:buNone/>
              <a:tabLst>
                <a:tab pos="323372" algn="l"/>
              </a:tabLst>
            </a:pPr>
            <a:r>
              <a:rPr lang="en-AU" sz="1680" dirty="0">
                <a:latin typeface="Arial" charset="0"/>
                <a:ea typeface="Arial" charset="0"/>
                <a:cs typeface="Arial" charset="0"/>
              </a:rPr>
              <a:t>Web:  </a:t>
            </a:r>
            <a:r>
              <a:rPr lang="en-AU" sz="1680" dirty="0">
                <a:latin typeface="Arial" charset="0"/>
                <a:ea typeface="Arial" charset="0"/>
                <a:cs typeface="Arial" charset="0"/>
                <a:hlinkClick r:id="rId4"/>
              </a:rPr>
              <a:t>www.domegoldmines.com.au</a:t>
            </a:r>
            <a:endParaRPr lang="en-AU" sz="1680" dirty="0">
              <a:latin typeface="Arial" charset="0"/>
              <a:ea typeface="Arial" charset="0"/>
              <a:cs typeface="Arial" charset="0"/>
            </a:endParaRPr>
          </a:p>
          <a:p>
            <a:pPr marL="0" indent="0">
              <a:lnSpc>
                <a:spcPct val="100000"/>
              </a:lnSpc>
              <a:spcBef>
                <a:spcPts val="0"/>
              </a:spcBef>
              <a:buNone/>
              <a:tabLst>
                <a:tab pos="323372" algn="l"/>
              </a:tabLst>
            </a:pPr>
            <a:endParaRPr lang="en-AU" sz="1680" dirty="0">
              <a:solidFill>
                <a:srgbClr val="C5A72F"/>
              </a:solidFill>
              <a:latin typeface="Arial" charset="0"/>
              <a:ea typeface="Arial" charset="0"/>
              <a:cs typeface="Arial" charset="0"/>
            </a:endParaRPr>
          </a:p>
          <a:p>
            <a:pPr marL="0" indent="0">
              <a:lnSpc>
                <a:spcPct val="100000"/>
              </a:lnSpc>
              <a:spcBef>
                <a:spcPts val="0"/>
              </a:spcBef>
              <a:buNone/>
              <a:tabLst>
                <a:tab pos="323372" algn="l"/>
              </a:tabLst>
            </a:pPr>
            <a:endParaRPr lang="en-AU" sz="1680" dirty="0">
              <a:latin typeface="Arial" charset="0"/>
              <a:ea typeface="Arial" charset="0"/>
              <a:cs typeface="Arial" charset="0"/>
            </a:endParaRPr>
          </a:p>
          <a:p>
            <a:pPr marL="0" indent="0">
              <a:lnSpc>
                <a:spcPct val="100000"/>
              </a:lnSpc>
              <a:spcBef>
                <a:spcPts val="0"/>
              </a:spcBef>
              <a:buNone/>
              <a:tabLst>
                <a:tab pos="323372" algn="l"/>
              </a:tabLst>
            </a:pPr>
            <a:r>
              <a:rPr lang="en-AU" sz="1680" b="1" dirty="0">
                <a:latin typeface="Arial" charset="0"/>
                <a:ea typeface="Arial" charset="0"/>
                <a:cs typeface="Arial" charset="0"/>
              </a:rPr>
              <a:t>Enquiries</a:t>
            </a:r>
          </a:p>
          <a:p>
            <a:pPr marL="0" indent="0">
              <a:lnSpc>
                <a:spcPct val="100000"/>
              </a:lnSpc>
              <a:spcBef>
                <a:spcPts val="0"/>
              </a:spcBef>
              <a:buNone/>
              <a:tabLst>
                <a:tab pos="323372" algn="l"/>
              </a:tabLst>
            </a:pPr>
            <a:r>
              <a:rPr lang="en-AU" sz="1680" dirty="0">
                <a:latin typeface="Arial" charset="0"/>
                <a:ea typeface="Arial" charset="0"/>
                <a:cs typeface="Arial" charset="0"/>
              </a:rPr>
              <a:t>	Jack McCarthy, Chairman</a:t>
            </a:r>
          </a:p>
          <a:p>
            <a:pPr marL="0" indent="0">
              <a:lnSpc>
                <a:spcPct val="100000"/>
              </a:lnSpc>
              <a:spcBef>
                <a:spcPts val="0"/>
              </a:spcBef>
              <a:buNone/>
              <a:tabLst>
                <a:tab pos="323372" algn="l"/>
              </a:tabLst>
            </a:pPr>
            <a:r>
              <a:rPr lang="en-AU" sz="1680" b="1" dirty="0">
                <a:solidFill>
                  <a:srgbClr val="C5A817"/>
                </a:solidFill>
                <a:latin typeface="Arial" charset="0"/>
                <a:ea typeface="Arial" charset="0"/>
                <a:cs typeface="Arial" charset="0"/>
              </a:rPr>
              <a:t>E:	</a:t>
            </a:r>
            <a:r>
              <a:rPr lang="en-AU" sz="1680" dirty="0" err="1">
                <a:latin typeface="Arial" charset="0"/>
                <a:ea typeface="Arial" charset="0"/>
                <a:cs typeface="Arial" charset="0"/>
              </a:rPr>
              <a:t>jack@domegoldmines.com.au</a:t>
            </a:r>
            <a:r>
              <a:rPr lang="en-AU" sz="1680" dirty="0">
                <a:latin typeface="Arial" charset="0"/>
                <a:ea typeface="Arial" charset="0"/>
                <a:cs typeface="Arial" charset="0"/>
              </a:rPr>
              <a:t> </a:t>
            </a:r>
          </a:p>
          <a:p>
            <a:pPr marL="0" indent="0">
              <a:lnSpc>
                <a:spcPct val="100000"/>
              </a:lnSpc>
              <a:spcBef>
                <a:spcPts val="0"/>
              </a:spcBef>
              <a:buNone/>
              <a:tabLst>
                <a:tab pos="323372" algn="l"/>
              </a:tabLst>
            </a:pPr>
            <a:r>
              <a:rPr lang="en-AU" sz="1680" b="1" dirty="0">
                <a:solidFill>
                  <a:srgbClr val="C5A817"/>
                </a:solidFill>
                <a:latin typeface="Arial" charset="0"/>
                <a:ea typeface="Arial" charset="0"/>
                <a:cs typeface="Arial" charset="0"/>
              </a:rPr>
              <a:t>T:	</a:t>
            </a:r>
            <a:r>
              <a:rPr lang="en-AU" sz="1680" dirty="0">
                <a:latin typeface="Arial" charset="0"/>
                <a:ea typeface="Arial" charset="0"/>
                <a:cs typeface="Arial" charset="0"/>
              </a:rPr>
              <a:t>+61 2 8203 5620</a:t>
            </a:r>
          </a:p>
        </p:txBody>
      </p:sp>
      <p:cxnSp>
        <p:nvCxnSpPr>
          <p:cNvPr id="11" name="Straight Connector 10"/>
          <p:cNvCxnSpPr/>
          <p:nvPr/>
        </p:nvCxnSpPr>
        <p:spPr>
          <a:xfrm>
            <a:off x="6383608" y="4090111"/>
            <a:ext cx="0" cy="3533242"/>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A9F8A0F-DAB3-493E-8968-AD3EC3F560B7}"/>
              </a:ext>
            </a:extLst>
          </p:cNvPr>
          <p:cNvSpPr txBox="1">
            <a:spLocks/>
          </p:cNvSpPr>
          <p:nvPr/>
        </p:nvSpPr>
        <p:spPr>
          <a:xfrm>
            <a:off x="9041130" y="7942531"/>
            <a:ext cx="3498038" cy="573405"/>
          </a:xfrm>
          <a:prstGeom prst="rect">
            <a:avLst/>
          </a:prstGeom>
        </p:spPr>
        <p:txBody>
          <a:bodyPr vert="horz" lIns="96012" tIns="48007" rIns="96012" bIns="48007" rtlCol="0" anchor="ctr"/>
          <a:lstStyle>
            <a:defPPr>
              <a:defRPr lang="en-US"/>
            </a:defPPr>
            <a:lvl1pPr marL="0" algn="r" defTabSz="1221913" rtl="0" eaLnBrk="1" latinLnBrk="0" hangingPunct="1">
              <a:defRPr sz="840" kern="1200">
                <a:solidFill>
                  <a:schemeClr val="tx1">
                    <a:lumMod val="50000"/>
                    <a:lumOff val="50000"/>
                  </a:schemeClr>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a:lstStyle>
          <a:p>
            <a:r>
              <a:rPr lang="en-AU" dirty="0"/>
              <a:t>March 2024   </a:t>
            </a:r>
            <a:r>
              <a:rPr lang="en-AU" dirty="0">
                <a:solidFill>
                  <a:srgbClr val="C5A817"/>
                </a:solidFill>
              </a:rPr>
              <a:t>|</a:t>
            </a:r>
            <a:r>
              <a:rPr lang="en-AU" dirty="0"/>
              <a:t>   Slide </a:t>
            </a:r>
            <a:fld id="{497D8DCB-6F76-3748-A205-A81A2276D2DD}" type="slidenum">
              <a:rPr lang="en-AU" smtClean="0"/>
              <a:pPr/>
              <a:t>24</a:t>
            </a:fld>
            <a:endParaRPr lang="en-AU" dirty="0"/>
          </a:p>
        </p:txBody>
      </p:sp>
    </p:spTree>
    <p:extLst>
      <p:ext uri="{BB962C8B-B14F-4D97-AF65-F5344CB8AC3E}">
        <p14:creationId xmlns:p14="http://schemas.microsoft.com/office/powerpoint/2010/main" val="44435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Disclaimer</a:t>
            </a:r>
          </a:p>
        </p:txBody>
      </p:sp>
      <p:sp>
        <p:nvSpPr>
          <p:cNvPr id="3" name="Text Placeholder 2"/>
          <p:cNvSpPr>
            <a:spLocks noGrp="1"/>
          </p:cNvSpPr>
          <p:nvPr>
            <p:ph type="body" sz="quarter" idx="10"/>
          </p:nvPr>
        </p:nvSpPr>
        <p:spPr>
          <a:xfrm>
            <a:off x="880111" y="2418438"/>
            <a:ext cx="11041380" cy="5128107"/>
          </a:xfrm>
        </p:spPr>
        <p:txBody>
          <a:bodyPr numCol="1" spcCol="360000">
            <a:noAutofit/>
          </a:bodyPr>
          <a:lstStyle/>
          <a:p>
            <a:pPr algn="just">
              <a:spcBef>
                <a:spcPts val="0"/>
              </a:spcBef>
              <a:spcAft>
                <a:spcPts val="315"/>
              </a:spcAft>
            </a:pPr>
            <a:r>
              <a:rPr lang="en-AU" sz="840" dirty="0">
                <a:solidFill>
                  <a:prstClr val="black"/>
                </a:solidFill>
              </a:rPr>
              <a:t>This presentation is for information purposes only.  Neither this presentation nor the information contained in it constitutes an offer, invitation, solicitation or recommendation in relation to the purchase or sale of shares in any jurisdiction.</a:t>
            </a:r>
          </a:p>
          <a:p>
            <a:pPr algn="just">
              <a:spcBef>
                <a:spcPts val="0"/>
              </a:spcBef>
              <a:spcAft>
                <a:spcPts val="315"/>
              </a:spcAft>
            </a:pPr>
            <a:r>
              <a:rPr lang="en-AU" sz="840" dirty="0">
                <a:solidFill>
                  <a:prstClr val="black"/>
                </a:solidFill>
              </a:rPr>
              <a:t>This presentation may not be distributed in any jurisdiction except in accordance with the legal requirements applicable in such jurisdiction.  Recipients should inform themselves of the restrictions that apply in their own jurisdiction.  A failure to do so may result in violation of securities laws in such jurisdiction.  This presentation does not constitute financial product advice and has been prepared without taking into account the recipient’s investment objectives, financial circumstances or particular needs and the opinions and recommendations in this presentation are not intended to represent recommendations of particular investments to particular persons.  Recipients should seek professional advice when deciding if an investment is appropriate.  All securities transactions involve risks, which include (among others) the risk of adverse or unanticipated market, financial or political developments.</a:t>
            </a:r>
          </a:p>
          <a:p>
            <a:pPr algn="just">
              <a:spcBef>
                <a:spcPts val="0"/>
              </a:spcBef>
              <a:spcAft>
                <a:spcPts val="315"/>
              </a:spcAft>
            </a:pPr>
            <a:endParaRPr lang="en-AU" sz="840" b="1" dirty="0">
              <a:solidFill>
                <a:prstClr val="black"/>
              </a:solidFill>
            </a:endParaRPr>
          </a:p>
          <a:p>
            <a:pPr algn="just">
              <a:spcBef>
                <a:spcPts val="0"/>
              </a:spcBef>
              <a:spcAft>
                <a:spcPts val="315"/>
              </a:spcAft>
            </a:pPr>
            <a:r>
              <a:rPr lang="en-AU" sz="840" b="1" dirty="0">
                <a:solidFill>
                  <a:prstClr val="black"/>
                </a:solidFill>
              </a:rPr>
              <a:t>Competent Person’s Statement:</a:t>
            </a:r>
          </a:p>
          <a:p>
            <a:pPr algn="just">
              <a:spcBef>
                <a:spcPts val="0"/>
              </a:spcBef>
              <a:spcAft>
                <a:spcPts val="315"/>
              </a:spcAft>
            </a:pPr>
            <a:r>
              <a:rPr lang="en-AU" sz="840" dirty="0">
                <a:solidFill>
                  <a:prstClr val="black"/>
                </a:solidFill>
              </a:rPr>
              <a:t>The information in this report that relates to Exploration Results is based on information compiled by John McCarthy, who I a </a:t>
            </a:r>
            <a:r>
              <a:rPr lang="en-AU" sz="840" dirty="0"/>
              <a:t>non-executive Director and </a:t>
            </a:r>
            <a:r>
              <a:rPr lang="en-AU" sz="840" dirty="0">
                <a:solidFill>
                  <a:prstClr val="black"/>
                </a:solidFill>
              </a:rPr>
              <a:t>consultant to the Company.  Mr McCarthy is a geologist who is a Member of the Australasian Institute of Mining and Metallurgy and has sufficient experience which is relevant to the style of mineralisation and type of deposits under consideration and to the activities which he is undertaking to qualify as a Competent Person as defined in the 2012 Edition of the ‘Australasian Code for Reporting of Exploration Results, Mineral Resources and Ore Reserves’. Mr McCarthy indirectly holds shares in the Company and consents to the inclusion in this report of the matters based on his information in the form and context in which it appears. </a:t>
            </a:r>
          </a:p>
          <a:p>
            <a:pPr algn="just">
              <a:spcBef>
                <a:spcPts val="0"/>
              </a:spcBef>
              <a:spcAft>
                <a:spcPts val="315"/>
              </a:spcAft>
            </a:pPr>
            <a:r>
              <a:rPr lang="en-AU" sz="840" dirty="0">
                <a:solidFill>
                  <a:prstClr val="black"/>
                </a:solidFill>
              </a:rPr>
              <a:t>(</a:t>
            </a:r>
            <a:r>
              <a:rPr lang="en-AU" sz="840" dirty="0" err="1">
                <a:solidFill>
                  <a:prstClr val="black"/>
                </a:solidFill>
              </a:rPr>
              <a:t>i</a:t>
            </a:r>
            <a:r>
              <a:rPr lang="en-AU" sz="840" dirty="0">
                <a:solidFill>
                  <a:prstClr val="black"/>
                </a:solidFill>
              </a:rPr>
              <a:t>) All the material assumptions underpinning the resource estimates information in the initial public report (see ASX release</a:t>
            </a:r>
            <a:r>
              <a:rPr lang="en-AU" sz="840" dirty="0">
                <a:solidFill>
                  <a:srgbClr val="FF0000"/>
                </a:solidFill>
              </a:rPr>
              <a:t>s</a:t>
            </a:r>
            <a:r>
              <a:rPr lang="en-AU" sz="840" dirty="0">
                <a:solidFill>
                  <a:prstClr val="black"/>
                </a:solidFill>
              </a:rPr>
              <a:t> dated 23 October 2014</a:t>
            </a:r>
            <a:r>
              <a:rPr lang="en-AU" sz="840" dirty="0"/>
              <a:t>, 11 December 2019 and 5 November 2020)</a:t>
            </a:r>
            <a:r>
              <a:rPr lang="en-AU" sz="840" dirty="0">
                <a:solidFill>
                  <a:prstClr val="black"/>
                </a:solidFill>
              </a:rPr>
              <a:t> continue to apply and have not materially changed.</a:t>
            </a:r>
          </a:p>
          <a:p>
            <a:pPr algn="just">
              <a:spcBef>
                <a:spcPts val="0"/>
              </a:spcBef>
              <a:spcAft>
                <a:spcPts val="315"/>
              </a:spcAft>
            </a:pPr>
            <a:r>
              <a:rPr lang="en-AU" sz="840" dirty="0">
                <a:solidFill>
                  <a:prstClr val="black"/>
                </a:solidFill>
              </a:rPr>
              <a:t>No new exploration results for Namoli and Wainivau or Ono Island are reported in this release and further details of JORC 2012 compliant information, such as Table 1 disclosures, can be found in Dome’s previous ASX releases, quarterly activities reports or at the Company’s website:  www.domegoldmines.com.au.</a:t>
            </a:r>
          </a:p>
          <a:p>
            <a:pPr algn="just">
              <a:spcBef>
                <a:spcPts val="0"/>
              </a:spcBef>
              <a:spcAft>
                <a:spcPts val="315"/>
              </a:spcAft>
            </a:pPr>
            <a:endParaRPr lang="en-AU" sz="840" b="1" dirty="0">
              <a:solidFill>
                <a:prstClr val="black"/>
              </a:solidFill>
            </a:endParaRPr>
          </a:p>
          <a:p>
            <a:pPr algn="just">
              <a:spcBef>
                <a:spcPts val="0"/>
              </a:spcBef>
              <a:spcAft>
                <a:spcPts val="315"/>
              </a:spcAft>
            </a:pPr>
            <a:r>
              <a:rPr lang="en-AU" sz="840" b="1" dirty="0">
                <a:solidFill>
                  <a:prstClr val="black"/>
                </a:solidFill>
              </a:rPr>
              <a:t>Forward Looking Statements</a:t>
            </a:r>
          </a:p>
          <a:p>
            <a:pPr algn="just">
              <a:spcBef>
                <a:spcPts val="0"/>
              </a:spcBef>
              <a:spcAft>
                <a:spcPts val="315"/>
              </a:spcAft>
            </a:pPr>
            <a:r>
              <a:rPr lang="en-AU" sz="840" dirty="0">
                <a:solidFill>
                  <a:prstClr val="black"/>
                </a:solidFill>
              </a:rPr>
              <a:t>Certain statements contained in this presentation, including information as to the future financial or operating performance of Dome Gold Mines Limited (“Dome”) and or its subsidiaries and or its projects, are forward-looking statements.  Such forward-looking statements: are necessarily based upon a number of estimates and assumptions that, whilst considered reasonable by Dome, are inherently subject to significant technical, business, economic, competitive, political and social uncertainties and contingencies; involve known and unknown risks and uncertainties that could cause actual events or results to differ materially from estimates or anticipated events or results reflected in such forward-looking statements; and may include, among other things, statements regarding targets, estimates and assumptions in respect of metal production and prices, operating costs and results, capital expenditures, ore reserves and mineral resources and anticipated grades and recovery rates, and are or may be based on assumptions and estimates related to future technical, economic, market, political, social and other conditions.</a:t>
            </a:r>
          </a:p>
          <a:p>
            <a:pPr algn="just">
              <a:spcBef>
                <a:spcPts val="0"/>
              </a:spcBef>
              <a:spcAft>
                <a:spcPts val="315"/>
              </a:spcAft>
            </a:pPr>
            <a:r>
              <a:rPr lang="en-AU" sz="840" dirty="0">
                <a:solidFill>
                  <a:prstClr val="black"/>
                </a:solidFill>
              </a:rPr>
              <a:t>Dome disclaims any intent or obligation to update publicly any forward-looking statements, whether as a result of new information, future events or results or otherwise.  The words “believe”, “expect”, “anticipate”, “indicate”, “contemplate”, “target”, “plan”, “intends”, “continue”, “budget”, “estimate”, “may”, “will”, “schedule” and other similar expressions identify forward-looking statements.  All forward-looking statements made in this presentation are qualified by the foregoing cautionary statements.  Investors are cautioned that forward-looking statements are not guarantees of future performance and accordingly investors are cautioned not to put undue reliance on forward-looking statements due to the inherent uncertainty therein.</a:t>
            </a:r>
          </a:p>
          <a:p>
            <a:pPr algn="just">
              <a:spcBef>
                <a:spcPts val="0"/>
              </a:spcBef>
              <a:spcAft>
                <a:spcPts val="315"/>
              </a:spcAft>
            </a:pPr>
            <a:r>
              <a:rPr lang="en-AU" sz="840" dirty="0">
                <a:solidFill>
                  <a:prstClr val="black"/>
                </a:solidFill>
              </a:rPr>
              <a:t>Dome has prepared this presentation based on information available to it at the time of preparation.  No representation or warranty, express or implied, is made as to the fairness, accuracy or completeness of the information, opinions and conclusions contained in the presentation.  To the maximum extent permitted by law, Dome, its related bodies corporate (as that term is defined in the Corporations Act 2001 [</a:t>
            </a:r>
            <a:r>
              <a:rPr lang="en-AU" sz="840" dirty="0" err="1">
                <a:solidFill>
                  <a:prstClr val="black"/>
                </a:solidFill>
              </a:rPr>
              <a:t>Cth</a:t>
            </a:r>
            <a:r>
              <a:rPr lang="en-AU" sz="840" dirty="0">
                <a:solidFill>
                  <a:prstClr val="black"/>
                </a:solidFill>
              </a:rPr>
              <a:t>]) and the officers, directors, employees, advisers and agents of those entities do not accept any responsibility or liability including, without limitation, any liability arising from fault or negligence on the part of any person, for any loss arising from the use of the Presentation Materials or its contents or otherwise arising in connection with it.  </a:t>
            </a:r>
          </a:p>
          <a:p>
            <a:pPr algn="just">
              <a:spcBef>
                <a:spcPts val="0"/>
              </a:spcBef>
              <a:spcAft>
                <a:spcPts val="315"/>
              </a:spcAft>
            </a:pPr>
            <a:r>
              <a:rPr lang="en-AU" sz="840" dirty="0">
                <a:solidFill>
                  <a:prstClr val="black"/>
                </a:solidFill>
              </a:rPr>
              <a:t>To the extent permitted by law, Dome and its officers, employees, related bodies corporate and agents (“Agents”) disclaim all liability, direct, indirect or consequential (and whether or not arising out of the negligence, default or lack of care of Dome and/or any of its Agents) for any loss or damage suffered by a recipient or other persons arising out of, or in connection with, any use or reliance on this presentation or information. </a:t>
            </a:r>
          </a:p>
          <a:p>
            <a:pPr algn="just">
              <a:spcBef>
                <a:spcPts val="0"/>
              </a:spcBef>
              <a:spcAft>
                <a:spcPts val="315"/>
              </a:spcAft>
            </a:pPr>
            <a:r>
              <a:rPr lang="en-AU" sz="840" dirty="0">
                <a:solidFill>
                  <a:prstClr val="black"/>
                </a:solidFill>
              </a:rPr>
              <a:t>Images of mining equipment and mining operations are not the property of Dome Gold Mines Ltd.</a:t>
            </a:r>
            <a:endParaRPr lang="en-AU" sz="840" dirty="0"/>
          </a:p>
        </p:txBody>
      </p:sp>
      <p:sp>
        <p:nvSpPr>
          <p:cNvPr id="6" name="Slide Number Placeholder 5">
            <a:extLst>
              <a:ext uri="{FF2B5EF4-FFF2-40B4-BE49-F238E27FC236}">
                <a16:creationId xmlns:a16="http://schemas.microsoft.com/office/drawing/2014/main" id="{77B32A04-EFAD-48E5-BDDD-C95409E0A87F}"/>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25</a:t>
            </a:fld>
            <a:endParaRPr lang="en-AU" dirty="0"/>
          </a:p>
        </p:txBody>
      </p:sp>
    </p:spTree>
    <p:extLst>
      <p:ext uri="{BB962C8B-B14F-4D97-AF65-F5344CB8AC3E}">
        <p14:creationId xmlns:p14="http://schemas.microsoft.com/office/powerpoint/2010/main" val="6022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80111" y="454407"/>
            <a:ext cx="11041380" cy="1501652"/>
          </a:xfrm>
        </p:spPr>
        <p:txBody>
          <a:bodyPr/>
          <a:lstStyle/>
          <a:p>
            <a:pPr lvl="0">
              <a:lnSpc>
                <a:spcPct val="100000"/>
              </a:lnSpc>
            </a:pPr>
            <a:r>
              <a:rPr lang="en-US" dirty="0"/>
              <a:t>Appendix</a:t>
            </a:r>
            <a:br>
              <a:rPr lang="en-US" dirty="0"/>
            </a:br>
            <a:r>
              <a:rPr lang="en-US" sz="2520" dirty="0">
                <a:solidFill>
                  <a:schemeClr val="tx1"/>
                </a:solidFill>
              </a:rPr>
              <a:t>Tabulation of JORC 2012 resource estimates</a:t>
            </a:r>
            <a:endParaRPr lang="en-US" dirty="0"/>
          </a:p>
        </p:txBody>
      </p:sp>
      <p:sp>
        <p:nvSpPr>
          <p:cNvPr id="10" name="Rectangle 5"/>
          <p:cNvSpPr>
            <a:spLocks noChangeArrowheads="1"/>
          </p:cNvSpPr>
          <p:nvPr/>
        </p:nvSpPr>
        <p:spPr bwMode="auto">
          <a:xfrm>
            <a:off x="790169" y="7747075"/>
            <a:ext cx="9469984"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6012" tIns="48007" rIns="96012" bIns="48007" numCol="1" anchor="t" anchorCtr="0" compatLnSpc="1">
            <a:prstTxWarp prst="textNoShape">
              <a:avLst/>
            </a:prstTxWarp>
            <a:noAutofit/>
          </a:bodyPr>
          <a:lstStyle/>
          <a:p>
            <a:pPr defTabSz="960114" eaLnBrk="0" fontAlgn="base" hangingPunct="0">
              <a:spcBef>
                <a:spcPct val="0"/>
              </a:spcBef>
              <a:spcAft>
                <a:spcPct val="0"/>
              </a:spcAft>
              <a:tabLst>
                <a:tab pos="370044" algn="l"/>
              </a:tabLst>
            </a:pPr>
            <a:r>
              <a:rPr lang="x-none" altLang="x-none" sz="840" b="1" dirty="0">
                <a:latin typeface="Arial" charset="0"/>
              </a:rPr>
              <a:t>Note:	The table presents the Indicated and Inferred estimates without rounding and this is not intended to convey an increase in the precision of the estimates.</a:t>
            </a:r>
            <a:endParaRPr lang="x-none" altLang="x-none" sz="840" dirty="0">
              <a:latin typeface="Arial" charset="0"/>
            </a:endParaRPr>
          </a:p>
          <a:p>
            <a:pPr defTabSz="960114" eaLnBrk="0" fontAlgn="base" hangingPunct="0">
              <a:spcBef>
                <a:spcPct val="0"/>
              </a:spcBef>
              <a:spcAft>
                <a:spcPct val="0"/>
              </a:spcAft>
              <a:tabLst>
                <a:tab pos="370044" algn="l"/>
              </a:tabLst>
            </a:pPr>
            <a:r>
              <a:rPr lang="x-none" altLang="x-none" sz="840" dirty="0">
                <a:latin typeface="Arial" charset="0"/>
              </a:rPr>
              <a:t>	The cut-off grade used is 8% HM.</a:t>
            </a:r>
          </a:p>
          <a:p>
            <a:pPr defTabSz="960114" eaLnBrk="0" fontAlgn="base" hangingPunct="0">
              <a:spcBef>
                <a:spcPct val="0"/>
              </a:spcBef>
              <a:spcAft>
                <a:spcPts val="631"/>
              </a:spcAft>
              <a:tabLst>
                <a:tab pos="370044" algn="l"/>
              </a:tabLst>
            </a:pPr>
            <a:r>
              <a:rPr lang="x-none" altLang="x-none" sz="840" dirty="0">
                <a:latin typeface="Arial" charset="0"/>
              </a:rPr>
              <a:t>	Mag 1 represents magnetic minerals captured at 300 Gauss.</a:t>
            </a:r>
          </a:p>
          <a:p>
            <a:pPr defTabSz="960114" eaLnBrk="0" fontAlgn="base" hangingPunct="0">
              <a:spcBef>
                <a:spcPct val="0"/>
              </a:spcBef>
              <a:spcAft>
                <a:spcPct val="0"/>
              </a:spcAft>
              <a:tabLst>
                <a:tab pos="370044" algn="l"/>
              </a:tabLst>
            </a:pPr>
            <a:r>
              <a:rPr lang="x-none" altLang="x-none" sz="840" dirty="0">
                <a:latin typeface="Arial" charset="0"/>
              </a:rPr>
              <a:t>See ASX </a:t>
            </a:r>
            <a:r>
              <a:rPr lang="x-none" altLang="x-none" sz="840" dirty="0">
                <a:solidFill>
                  <a:schemeClr val="bg2">
                    <a:lumMod val="50000"/>
                  </a:schemeClr>
                </a:solidFill>
                <a:latin typeface="Arial" charset="0"/>
              </a:rPr>
              <a:t>release</a:t>
            </a:r>
            <a:r>
              <a:rPr lang="en-AU" altLang="x-none" sz="840" dirty="0">
                <a:solidFill>
                  <a:schemeClr val="bg2">
                    <a:lumMod val="50000"/>
                  </a:schemeClr>
                </a:solidFill>
                <a:latin typeface="Arial" charset="0"/>
              </a:rPr>
              <a:t>s</a:t>
            </a:r>
            <a:r>
              <a:rPr lang="x-none" altLang="x-none" sz="840" dirty="0">
                <a:solidFill>
                  <a:schemeClr val="bg2">
                    <a:lumMod val="50000"/>
                  </a:schemeClr>
                </a:solidFill>
                <a:latin typeface="Arial" charset="0"/>
              </a:rPr>
              <a:t> dated</a:t>
            </a:r>
            <a:r>
              <a:rPr lang="en-AU" altLang="x-none" sz="840" dirty="0">
                <a:solidFill>
                  <a:schemeClr val="bg2">
                    <a:lumMod val="50000"/>
                  </a:schemeClr>
                </a:solidFill>
                <a:latin typeface="Arial" charset="0"/>
              </a:rPr>
              <a:t> </a:t>
            </a:r>
            <a:r>
              <a:rPr lang="en-AU" altLang="x-none" sz="840" dirty="0">
                <a:latin typeface="Arial" charset="0"/>
              </a:rPr>
              <a:t>10 October 2014, </a:t>
            </a:r>
            <a:r>
              <a:rPr lang="x-none" altLang="x-none" sz="840" dirty="0">
                <a:latin typeface="Arial" charset="0"/>
              </a:rPr>
              <a:t>1</a:t>
            </a:r>
            <a:r>
              <a:rPr lang="en-AU" altLang="x-none" sz="840" dirty="0">
                <a:latin typeface="Arial" charset="0"/>
              </a:rPr>
              <a:t>1</a:t>
            </a:r>
            <a:r>
              <a:rPr lang="x-none" altLang="x-none" sz="840" dirty="0">
                <a:latin typeface="Arial" charset="0"/>
              </a:rPr>
              <a:t> </a:t>
            </a:r>
            <a:r>
              <a:rPr lang="en-AU" altLang="x-none" sz="840" dirty="0">
                <a:latin typeface="Arial" charset="0"/>
              </a:rPr>
              <a:t>December</a:t>
            </a:r>
            <a:r>
              <a:rPr lang="x-none" altLang="x-none" sz="840" dirty="0">
                <a:latin typeface="Arial" charset="0"/>
              </a:rPr>
              <a:t> 201</a:t>
            </a:r>
            <a:r>
              <a:rPr lang="en-AU" altLang="x-none" sz="840" dirty="0">
                <a:latin typeface="Arial" charset="0"/>
              </a:rPr>
              <a:t>9 and 5 November 2020</a:t>
            </a:r>
            <a:endParaRPr lang="x-none" altLang="x-none" sz="840" dirty="0">
              <a:latin typeface="Arial" charset="0"/>
            </a:endParaRPr>
          </a:p>
        </p:txBody>
      </p:sp>
      <p:graphicFrame>
        <p:nvGraphicFramePr>
          <p:cNvPr id="2" name="Table 1">
            <a:extLst>
              <a:ext uri="{FF2B5EF4-FFF2-40B4-BE49-F238E27FC236}">
                <a16:creationId xmlns:a16="http://schemas.microsoft.com/office/drawing/2014/main" id="{9CDE6C68-DDFE-4049-B5FD-FAECBB331A26}"/>
              </a:ext>
            </a:extLst>
          </p:cNvPr>
          <p:cNvGraphicFramePr>
            <a:graphicFrameLocks noGrp="1"/>
          </p:cNvGraphicFramePr>
          <p:nvPr>
            <p:extLst>
              <p:ext uri="{D42A27DB-BD31-4B8C-83A1-F6EECF244321}">
                <p14:modId xmlns:p14="http://schemas.microsoft.com/office/powerpoint/2010/main" val="1289053705"/>
              </p:ext>
            </p:extLst>
          </p:nvPr>
        </p:nvGraphicFramePr>
        <p:xfrm>
          <a:off x="871538" y="1517340"/>
          <a:ext cx="11057625" cy="6149197"/>
        </p:xfrm>
        <a:graphic>
          <a:graphicData uri="http://schemas.openxmlformats.org/drawingml/2006/table">
            <a:tbl>
              <a:tblPr>
                <a:tableStyleId>{5C22544A-7EE6-4342-B048-85BDC9FD1C3A}</a:tableStyleId>
              </a:tblPr>
              <a:tblGrid>
                <a:gridCol w="1038885">
                  <a:extLst>
                    <a:ext uri="{9D8B030D-6E8A-4147-A177-3AD203B41FA5}">
                      <a16:colId xmlns:a16="http://schemas.microsoft.com/office/drawing/2014/main" val="1359067739"/>
                    </a:ext>
                  </a:extLst>
                </a:gridCol>
                <a:gridCol w="1038885">
                  <a:extLst>
                    <a:ext uri="{9D8B030D-6E8A-4147-A177-3AD203B41FA5}">
                      <a16:colId xmlns:a16="http://schemas.microsoft.com/office/drawing/2014/main" val="1861629925"/>
                    </a:ext>
                  </a:extLst>
                </a:gridCol>
                <a:gridCol w="244737">
                  <a:extLst>
                    <a:ext uri="{9D8B030D-6E8A-4147-A177-3AD203B41FA5}">
                      <a16:colId xmlns:a16="http://schemas.microsoft.com/office/drawing/2014/main" val="3820366395"/>
                    </a:ext>
                  </a:extLst>
                </a:gridCol>
                <a:gridCol w="404566">
                  <a:extLst>
                    <a:ext uri="{9D8B030D-6E8A-4147-A177-3AD203B41FA5}">
                      <a16:colId xmlns:a16="http://schemas.microsoft.com/office/drawing/2014/main" val="966687161"/>
                    </a:ext>
                  </a:extLst>
                </a:gridCol>
                <a:gridCol w="389582">
                  <a:extLst>
                    <a:ext uri="{9D8B030D-6E8A-4147-A177-3AD203B41FA5}">
                      <a16:colId xmlns:a16="http://schemas.microsoft.com/office/drawing/2014/main" val="875728070"/>
                    </a:ext>
                  </a:extLst>
                </a:gridCol>
                <a:gridCol w="344630">
                  <a:extLst>
                    <a:ext uri="{9D8B030D-6E8A-4147-A177-3AD203B41FA5}">
                      <a16:colId xmlns:a16="http://schemas.microsoft.com/office/drawing/2014/main" val="3416619621"/>
                    </a:ext>
                  </a:extLst>
                </a:gridCol>
                <a:gridCol w="344630">
                  <a:extLst>
                    <a:ext uri="{9D8B030D-6E8A-4147-A177-3AD203B41FA5}">
                      <a16:colId xmlns:a16="http://schemas.microsoft.com/office/drawing/2014/main" val="3952108094"/>
                    </a:ext>
                  </a:extLst>
                </a:gridCol>
                <a:gridCol w="340884">
                  <a:extLst>
                    <a:ext uri="{9D8B030D-6E8A-4147-A177-3AD203B41FA5}">
                      <a16:colId xmlns:a16="http://schemas.microsoft.com/office/drawing/2014/main" val="3462912150"/>
                    </a:ext>
                  </a:extLst>
                </a:gridCol>
                <a:gridCol w="314662">
                  <a:extLst>
                    <a:ext uri="{9D8B030D-6E8A-4147-A177-3AD203B41FA5}">
                      <a16:colId xmlns:a16="http://schemas.microsoft.com/office/drawing/2014/main" val="3131437486"/>
                    </a:ext>
                  </a:extLst>
                </a:gridCol>
                <a:gridCol w="304673">
                  <a:extLst>
                    <a:ext uri="{9D8B030D-6E8A-4147-A177-3AD203B41FA5}">
                      <a16:colId xmlns:a16="http://schemas.microsoft.com/office/drawing/2014/main" val="1728943078"/>
                    </a:ext>
                  </a:extLst>
                </a:gridCol>
                <a:gridCol w="299678">
                  <a:extLst>
                    <a:ext uri="{9D8B030D-6E8A-4147-A177-3AD203B41FA5}">
                      <a16:colId xmlns:a16="http://schemas.microsoft.com/office/drawing/2014/main" val="3926351761"/>
                    </a:ext>
                  </a:extLst>
                </a:gridCol>
                <a:gridCol w="325900">
                  <a:extLst>
                    <a:ext uri="{9D8B030D-6E8A-4147-A177-3AD203B41FA5}">
                      <a16:colId xmlns:a16="http://schemas.microsoft.com/office/drawing/2014/main" val="1042346343"/>
                    </a:ext>
                  </a:extLst>
                </a:gridCol>
                <a:gridCol w="295932">
                  <a:extLst>
                    <a:ext uri="{9D8B030D-6E8A-4147-A177-3AD203B41FA5}">
                      <a16:colId xmlns:a16="http://schemas.microsoft.com/office/drawing/2014/main" val="3936956054"/>
                    </a:ext>
                  </a:extLst>
                </a:gridCol>
                <a:gridCol w="314662">
                  <a:extLst>
                    <a:ext uri="{9D8B030D-6E8A-4147-A177-3AD203B41FA5}">
                      <a16:colId xmlns:a16="http://schemas.microsoft.com/office/drawing/2014/main" val="1893776648"/>
                    </a:ext>
                  </a:extLst>
                </a:gridCol>
                <a:gridCol w="284694">
                  <a:extLst>
                    <a:ext uri="{9D8B030D-6E8A-4147-A177-3AD203B41FA5}">
                      <a16:colId xmlns:a16="http://schemas.microsoft.com/office/drawing/2014/main" val="1837824674"/>
                    </a:ext>
                  </a:extLst>
                </a:gridCol>
                <a:gridCol w="295932">
                  <a:extLst>
                    <a:ext uri="{9D8B030D-6E8A-4147-A177-3AD203B41FA5}">
                      <a16:colId xmlns:a16="http://schemas.microsoft.com/office/drawing/2014/main" val="2429386985"/>
                    </a:ext>
                  </a:extLst>
                </a:gridCol>
                <a:gridCol w="284694">
                  <a:extLst>
                    <a:ext uri="{9D8B030D-6E8A-4147-A177-3AD203B41FA5}">
                      <a16:colId xmlns:a16="http://schemas.microsoft.com/office/drawing/2014/main" val="2689828894"/>
                    </a:ext>
                  </a:extLst>
                </a:gridCol>
                <a:gridCol w="304673">
                  <a:extLst>
                    <a:ext uri="{9D8B030D-6E8A-4147-A177-3AD203B41FA5}">
                      <a16:colId xmlns:a16="http://schemas.microsoft.com/office/drawing/2014/main" val="1913179709"/>
                    </a:ext>
                  </a:extLst>
                </a:gridCol>
                <a:gridCol w="284694">
                  <a:extLst>
                    <a:ext uri="{9D8B030D-6E8A-4147-A177-3AD203B41FA5}">
                      <a16:colId xmlns:a16="http://schemas.microsoft.com/office/drawing/2014/main" val="1498382919"/>
                    </a:ext>
                  </a:extLst>
                </a:gridCol>
                <a:gridCol w="304673">
                  <a:extLst>
                    <a:ext uri="{9D8B030D-6E8A-4147-A177-3AD203B41FA5}">
                      <a16:colId xmlns:a16="http://schemas.microsoft.com/office/drawing/2014/main" val="4076362446"/>
                    </a:ext>
                  </a:extLst>
                </a:gridCol>
                <a:gridCol w="340884">
                  <a:extLst>
                    <a:ext uri="{9D8B030D-6E8A-4147-A177-3AD203B41FA5}">
                      <a16:colId xmlns:a16="http://schemas.microsoft.com/office/drawing/2014/main" val="3274564635"/>
                    </a:ext>
                  </a:extLst>
                </a:gridCol>
                <a:gridCol w="289689">
                  <a:extLst>
                    <a:ext uri="{9D8B030D-6E8A-4147-A177-3AD203B41FA5}">
                      <a16:colId xmlns:a16="http://schemas.microsoft.com/office/drawing/2014/main" val="2401397619"/>
                    </a:ext>
                  </a:extLst>
                </a:gridCol>
                <a:gridCol w="289689">
                  <a:extLst>
                    <a:ext uri="{9D8B030D-6E8A-4147-A177-3AD203B41FA5}">
                      <a16:colId xmlns:a16="http://schemas.microsoft.com/office/drawing/2014/main" val="2501145281"/>
                    </a:ext>
                  </a:extLst>
                </a:gridCol>
                <a:gridCol w="314662">
                  <a:extLst>
                    <a:ext uri="{9D8B030D-6E8A-4147-A177-3AD203B41FA5}">
                      <a16:colId xmlns:a16="http://schemas.microsoft.com/office/drawing/2014/main" val="3772662275"/>
                    </a:ext>
                  </a:extLst>
                </a:gridCol>
                <a:gridCol w="289689">
                  <a:extLst>
                    <a:ext uri="{9D8B030D-6E8A-4147-A177-3AD203B41FA5}">
                      <a16:colId xmlns:a16="http://schemas.microsoft.com/office/drawing/2014/main" val="737177187"/>
                    </a:ext>
                  </a:extLst>
                </a:gridCol>
                <a:gridCol w="33212">
                  <a:extLst>
                    <a:ext uri="{9D8B030D-6E8A-4147-A177-3AD203B41FA5}">
                      <a16:colId xmlns:a16="http://schemas.microsoft.com/office/drawing/2014/main" val="1389764651"/>
                    </a:ext>
                  </a:extLst>
                </a:gridCol>
                <a:gridCol w="289689">
                  <a:extLst>
                    <a:ext uri="{9D8B030D-6E8A-4147-A177-3AD203B41FA5}">
                      <a16:colId xmlns:a16="http://schemas.microsoft.com/office/drawing/2014/main" val="4017681069"/>
                    </a:ext>
                  </a:extLst>
                </a:gridCol>
                <a:gridCol w="289689">
                  <a:extLst>
                    <a:ext uri="{9D8B030D-6E8A-4147-A177-3AD203B41FA5}">
                      <a16:colId xmlns:a16="http://schemas.microsoft.com/office/drawing/2014/main" val="27444055"/>
                    </a:ext>
                  </a:extLst>
                </a:gridCol>
                <a:gridCol w="289689">
                  <a:extLst>
                    <a:ext uri="{9D8B030D-6E8A-4147-A177-3AD203B41FA5}">
                      <a16:colId xmlns:a16="http://schemas.microsoft.com/office/drawing/2014/main" val="1990519670"/>
                    </a:ext>
                  </a:extLst>
                </a:gridCol>
                <a:gridCol w="289689">
                  <a:extLst>
                    <a:ext uri="{9D8B030D-6E8A-4147-A177-3AD203B41FA5}">
                      <a16:colId xmlns:a16="http://schemas.microsoft.com/office/drawing/2014/main" val="1310452144"/>
                    </a:ext>
                  </a:extLst>
                </a:gridCol>
                <a:gridCol w="289689">
                  <a:extLst>
                    <a:ext uri="{9D8B030D-6E8A-4147-A177-3AD203B41FA5}">
                      <a16:colId xmlns:a16="http://schemas.microsoft.com/office/drawing/2014/main" val="1670060558"/>
                    </a:ext>
                  </a:extLst>
                </a:gridCol>
                <a:gridCol w="289689">
                  <a:extLst>
                    <a:ext uri="{9D8B030D-6E8A-4147-A177-3AD203B41FA5}">
                      <a16:colId xmlns:a16="http://schemas.microsoft.com/office/drawing/2014/main" val="3406872774"/>
                    </a:ext>
                  </a:extLst>
                </a:gridCol>
              </a:tblGrid>
              <a:tr h="324226">
                <a:tc gridSpan="2">
                  <a:txBody>
                    <a:bodyPr/>
                    <a:lstStyle/>
                    <a:p>
                      <a:pPr algn="l" fontAlgn="t"/>
                      <a:r>
                        <a:rPr lang="en-AU" sz="1000" u="none" strike="noStrike">
                          <a:effectLst/>
                        </a:rPr>
                        <a:t>ATTACHMENT A</a:t>
                      </a:r>
                      <a:endParaRPr lang="en-AU" sz="1000" b="1" i="0" u="none" strike="noStrike">
                        <a:solidFill>
                          <a:srgbClr val="000000"/>
                        </a:solidFill>
                        <a:effectLst/>
                        <a:latin typeface="Calibri" panose="020F0502020204030204" pitchFamily="34" charset="0"/>
                      </a:endParaRPr>
                    </a:p>
                  </a:txBody>
                  <a:tcPr marL="3906" marR="3906" marT="3906" marB="0"/>
                </a:tc>
                <a:tc hMerge="1">
                  <a:txBody>
                    <a:bodyPr/>
                    <a:lstStyle/>
                    <a:p>
                      <a:endParaRPr lang="en-US"/>
                    </a:p>
                  </a:txBody>
                  <a:tcP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816409810"/>
                  </a:ext>
                </a:extLst>
              </a:tr>
              <a:tr h="98960">
                <a:tc>
                  <a:txBody>
                    <a:bodyPr/>
                    <a:lstStyle/>
                    <a:p>
                      <a:pPr algn="ctr" fontAlgn="b"/>
                      <a:r>
                        <a:rPr lang="en-AU" sz="600" u="none" strike="noStrike">
                          <a:effectLst/>
                        </a:rPr>
                        <a:t>SIGATOKA RIVER</a:t>
                      </a:r>
                      <a:endParaRPr lang="en-AU" sz="6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536131997"/>
                  </a:ext>
                </a:extLst>
              </a:tr>
              <a:tr h="78127">
                <a:tc>
                  <a:txBody>
                    <a:bodyPr/>
                    <a:lstStyle/>
                    <a:p>
                      <a:pPr algn="l" fontAlgn="b"/>
                      <a:r>
                        <a:rPr lang="en-AU" sz="500" u="none" strike="noStrike">
                          <a:effectLst/>
                        </a:rPr>
                        <a:t>HM Cut-off: 8%</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97560816"/>
                  </a:ext>
                </a:extLst>
              </a:tr>
              <a:tr h="166670">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DENSITY (g/cm3)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Feed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in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1 - 4mm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 micron-1mm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 micron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in Feed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%V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%TiO2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%Fe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%SiO2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%Al2O3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%P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%S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4106673040"/>
                  </a:ext>
                </a:extLst>
              </a:tr>
              <a:tr h="83335">
                <a:tc rowSpan="2">
                  <a:txBody>
                    <a:bodyPr/>
                    <a:lstStyle/>
                    <a:p>
                      <a:pPr algn="ctr" fontAlgn="ctr"/>
                      <a:r>
                        <a:rPr lang="en-AU" sz="500" u="none" strike="noStrike">
                          <a:effectLst/>
                        </a:rPr>
                        <a:t>Indicated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b"/>
                      <a:r>
                        <a:rPr lang="en-AU" sz="500" u="none" strike="noStrike">
                          <a:effectLst/>
                        </a:rPr>
                        <a:t>Lower Fine Sand [ZONE 1]</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345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73.1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670274919"/>
                  </a:ext>
                </a:extLst>
              </a:tr>
              <a:tr h="83335">
                <a:tc vMerge="1">
                  <a:txBody>
                    <a:bodyPr/>
                    <a:lstStyle/>
                    <a:p>
                      <a:endParaRPr lang="en-US"/>
                    </a:p>
                  </a:txBody>
                  <a:tcPr/>
                </a:tc>
                <a:tc>
                  <a:txBody>
                    <a:bodyPr/>
                    <a:lstStyle/>
                    <a:p>
                      <a:pPr algn="r" fontAlgn="b"/>
                      <a:r>
                        <a:rPr lang="en-AU" sz="500" u="none" strike="noStrike">
                          <a:effectLst/>
                        </a:rPr>
                        <a:t>Upper Coarse Sand [ZONE 2]</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19.7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58.3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002943615"/>
                  </a:ext>
                </a:extLst>
              </a:tr>
              <a:tr h="88544">
                <a:tc>
                  <a:txBody>
                    <a:bodyPr/>
                    <a:lstStyle/>
                    <a:p>
                      <a:pPr algn="r" fontAlgn="b"/>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r>
                        <a:rPr lang="en-AU" sz="500" u="none" strike="noStrike">
                          <a:effectLst/>
                        </a:rPr>
                        <a:t>Subtotal</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25.3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69.3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767040964"/>
                  </a:ext>
                </a:extLst>
              </a:tr>
              <a:tr h="72658">
                <a:tc>
                  <a:txBody>
                    <a:bodyPr/>
                    <a:lstStyle/>
                    <a:p>
                      <a:pPr algn="r" fontAlgn="b"/>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437579852"/>
                  </a:ext>
                </a:extLst>
              </a:tr>
              <a:tr h="83335">
                <a:tc rowSpan="2">
                  <a:txBody>
                    <a:bodyPr/>
                    <a:lstStyle/>
                    <a:p>
                      <a:pPr algn="ctr" fontAlgn="ctr"/>
                      <a:r>
                        <a:rPr lang="en-AU" sz="500" u="none" strike="noStrike">
                          <a:effectLst/>
                        </a:rPr>
                        <a:t>Inferred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b"/>
                      <a:r>
                        <a:rPr lang="en-AU" sz="500" u="none" strike="noStrike">
                          <a:effectLst/>
                        </a:rPr>
                        <a:t>Lower Fine Sand [ZONE 1]</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68.6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809040180"/>
                  </a:ext>
                </a:extLst>
              </a:tr>
              <a:tr h="83335">
                <a:tc vMerge="1">
                  <a:txBody>
                    <a:bodyPr/>
                    <a:lstStyle/>
                    <a:p>
                      <a:endParaRPr lang="en-US"/>
                    </a:p>
                  </a:txBody>
                  <a:tcPr/>
                </a:tc>
                <a:tc>
                  <a:txBody>
                    <a:bodyPr/>
                    <a:lstStyle/>
                    <a:p>
                      <a:pPr algn="r" fontAlgn="b"/>
                      <a:r>
                        <a:rPr lang="en-AU" sz="500" u="none" strike="noStrike">
                          <a:effectLst/>
                        </a:rPr>
                        <a:t>Upper Coarse Sand [ZONE 2]</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19.9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694159844"/>
                  </a:ext>
                </a:extLst>
              </a:tr>
              <a:tr h="88544">
                <a:tc>
                  <a:txBody>
                    <a:bodyPr/>
                    <a:lstStyle/>
                    <a:p>
                      <a:pPr algn="r" fontAlgn="b"/>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r>
                        <a:rPr lang="en-AU" sz="500" u="none" strike="noStrike">
                          <a:effectLst/>
                        </a:rPr>
                        <a:t>Subtotal</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36149459"/>
                  </a:ext>
                </a:extLst>
              </a:tr>
              <a:tr h="72658">
                <a:tc>
                  <a:txBody>
                    <a:bodyPr/>
                    <a:lstStyle/>
                    <a:p>
                      <a:pPr algn="l" fontAlgn="b"/>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675359190"/>
                  </a:ext>
                </a:extLst>
              </a:tr>
              <a:tr h="141409">
                <a:tc>
                  <a:txBody>
                    <a:bodyPr/>
                    <a:lstStyle/>
                    <a:p>
                      <a:pPr algn="l" fontAlgn="b"/>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r>
                        <a:rPr lang="en-AU" sz="500" u="none" strike="noStrike">
                          <a:effectLst/>
                        </a:rPr>
                        <a:t>1.80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31.2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11.4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16.8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11.3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13.4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68.5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6.8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1.7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0.4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6.6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56.7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4.5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3.7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0.1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0.8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650849369"/>
                  </a:ext>
                </a:extLst>
              </a:tr>
              <a:tr h="78127">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704565213"/>
                  </a:ext>
                </a:extLst>
              </a:tr>
              <a:tr h="98960">
                <a:tc>
                  <a:txBody>
                    <a:bodyPr/>
                    <a:lstStyle/>
                    <a:p>
                      <a:pPr algn="l" fontAlgn="b"/>
                      <a:r>
                        <a:rPr lang="en-AU" sz="600" u="none" strike="noStrike">
                          <a:effectLst/>
                        </a:rPr>
                        <a:t>KULUKULU</a:t>
                      </a:r>
                      <a:endParaRPr lang="en-AU" sz="600" b="1" i="0" u="none" strike="noStrike">
                        <a:solidFill>
                          <a:srgbClr val="000000"/>
                        </a:solidFill>
                        <a:effectLst/>
                        <a:latin typeface="Calibri" panose="020F0502020204030204" pitchFamily="34" charset="0"/>
                      </a:endParaRPr>
                    </a:p>
                  </a:txBody>
                  <a:tcPr marL="3906" marR="3906" marT="3906" marB="0" anchor="b"/>
                </a:tc>
                <a:tc>
                  <a:txBody>
                    <a:bodyPr/>
                    <a:lstStyle/>
                    <a:p>
                      <a:pPr algn="r"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612230241"/>
                  </a:ext>
                </a:extLst>
              </a:tr>
              <a:tr h="78127">
                <a:tc>
                  <a:txBody>
                    <a:bodyPr/>
                    <a:lstStyle/>
                    <a:p>
                      <a:pPr algn="l" fontAlgn="b"/>
                      <a:r>
                        <a:rPr lang="en-AU" sz="500" u="none" strike="noStrike">
                          <a:effectLst/>
                        </a:rPr>
                        <a:t>HM Cut-off: 8%</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901007920"/>
                  </a:ext>
                </a:extLst>
              </a:tr>
              <a:tr h="312507">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DENSITY (g/cm3)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in Feed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in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1 - 4mm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 micron - 1mm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 micron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in Feed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%Fe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%TiO2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%SiO2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%Al2O3 in MAG1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791026293"/>
                  </a:ext>
                </a:extLst>
              </a:tr>
              <a:tr h="83335">
                <a:tc rowSpan="3">
                  <a:txBody>
                    <a:bodyPr/>
                    <a:lstStyle/>
                    <a:p>
                      <a:pPr algn="ctr" fontAlgn="ctr"/>
                      <a:r>
                        <a:rPr lang="en-AU" sz="500" u="none" strike="noStrike">
                          <a:effectLst/>
                        </a:rPr>
                        <a:t>Inferred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ctr"/>
                      <a:r>
                        <a:rPr lang="en-AU" sz="500" u="none" strike="noStrike">
                          <a:effectLst/>
                        </a:rPr>
                        <a:t>Lower Fine Sands [ZONE 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47.7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6.48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1,371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79.6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481499534"/>
                  </a:ext>
                </a:extLst>
              </a:tr>
              <a:tr h="83335">
                <a:tc vMerge="1">
                  <a:txBody>
                    <a:bodyPr/>
                    <a:lstStyle/>
                    <a:p>
                      <a:endParaRPr lang="en-US"/>
                    </a:p>
                  </a:txBody>
                  <a:tcPr/>
                </a:tc>
                <a:tc>
                  <a:txBody>
                    <a:bodyPr/>
                    <a:lstStyle/>
                    <a:p>
                      <a:pPr algn="r" fontAlgn="ctr"/>
                      <a:r>
                        <a:rPr lang="en-AU" sz="500" u="none" strike="noStrike">
                          <a:effectLst/>
                        </a:rPr>
                        <a:t>Upper Coarse Sands [ZONE 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43.2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1,121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85.3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142823457"/>
                  </a:ext>
                </a:extLst>
              </a:tr>
              <a:tr h="88544">
                <a:tc vMerge="1">
                  <a:txBody>
                    <a:bodyPr/>
                    <a:lstStyle/>
                    <a:p>
                      <a:endParaRPr lang="en-US"/>
                    </a:p>
                  </a:txBody>
                  <a:tcPr/>
                </a:tc>
                <a:tc>
                  <a:txBody>
                    <a:bodyPr/>
                    <a:lstStyle/>
                    <a:p>
                      <a:pPr algn="r" fontAlgn="ctr"/>
                      <a:r>
                        <a:rPr lang="en-AU" sz="500" u="none" strike="noStrike">
                          <a:effectLst/>
                        </a:rPr>
                        <a:t>Elluvial Sands [ZONE 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9.30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25.0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72.6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610409745"/>
                  </a:ext>
                </a:extLst>
              </a:tr>
              <a:tr h="72658">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36214196"/>
                  </a:ext>
                </a:extLst>
              </a:tr>
              <a:tr h="83335">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2,735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81.4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1"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573048387"/>
                  </a:ext>
                </a:extLst>
              </a:tr>
              <a:tr h="78127">
                <a:tc>
                  <a:txBody>
                    <a:bodyPr/>
                    <a:lstStyle/>
                    <a:p>
                      <a:pPr algn="ctr"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152894004"/>
                  </a:ext>
                </a:extLst>
              </a:tr>
              <a:tr h="98960">
                <a:tc>
                  <a:txBody>
                    <a:bodyPr/>
                    <a:lstStyle/>
                    <a:p>
                      <a:pPr algn="ctr" fontAlgn="b"/>
                      <a:r>
                        <a:rPr lang="en-AU" sz="600" u="none" strike="noStrike">
                          <a:effectLst/>
                        </a:rPr>
                        <a:t>KOROUA ISLAND</a:t>
                      </a:r>
                      <a:endParaRPr lang="en-AU" sz="6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090777185"/>
                  </a:ext>
                </a:extLst>
              </a:tr>
              <a:tr h="78127">
                <a:tc>
                  <a:txBody>
                    <a:bodyPr/>
                    <a:lstStyle/>
                    <a:p>
                      <a:pPr algn="l" fontAlgn="b"/>
                      <a:r>
                        <a:rPr lang="en-AU" sz="500" u="none" strike="noStrike">
                          <a:effectLst/>
                        </a:rPr>
                        <a:t>HM Cut-off: 8%</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933193353"/>
                  </a:ext>
                </a:extLst>
              </a:tr>
              <a:tr h="312507">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REOURCE 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DENSITY (g/cm3)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TONNES (Mt)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MAG2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NON-MAG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in Feed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%HM in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1 - 4mm Sand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 micron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Magnetite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Goethite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Hematite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Diopside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Garnet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Altered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Primary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Titanium Oxides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Titanite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Rutile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Hornblend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Other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Fe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Sulphur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TiO2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Al2O3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P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1516204818"/>
                  </a:ext>
                </a:extLst>
              </a:tr>
              <a:tr h="83335">
                <a:tc rowSpan="3">
                  <a:txBody>
                    <a:bodyPr/>
                    <a:lstStyle/>
                    <a:p>
                      <a:pPr algn="ctr" fontAlgn="ctr"/>
                      <a:r>
                        <a:rPr lang="en-AU" sz="500" u="none" strike="noStrike">
                          <a:effectLst/>
                        </a:rPr>
                        <a:t>Indicated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ctr"/>
                      <a:r>
                        <a:rPr lang="en-AU" sz="500" u="none" strike="noStrike">
                          <a:effectLst/>
                        </a:rPr>
                        <a:t>Fine grained alluvial (lower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35.0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1,142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3,240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19.1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37.3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298528276"/>
                  </a:ext>
                </a:extLst>
              </a:tr>
              <a:tr h="83335">
                <a:tc vMerge="1">
                  <a:txBody>
                    <a:bodyPr/>
                    <a:lstStyle/>
                    <a:p>
                      <a:endParaRPr lang="en-US"/>
                    </a:p>
                  </a:txBody>
                  <a:tcPr/>
                </a:tc>
                <a:tc>
                  <a:txBody>
                    <a:bodyPr/>
                    <a:lstStyle/>
                    <a:p>
                      <a:pPr algn="r" fontAlgn="ctr"/>
                      <a:r>
                        <a:rPr lang="en-AU" sz="500" u="none" strike="noStrike">
                          <a:effectLst/>
                        </a:rPr>
                        <a:t>Coarse grained alluvial (upper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19.4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945285468"/>
                  </a:ext>
                </a:extLst>
              </a:tr>
              <a:tr h="88544">
                <a:tc vMerge="1">
                  <a:txBody>
                    <a:bodyPr/>
                    <a:lstStyle/>
                    <a:p>
                      <a:endParaRPr lang="en-US"/>
                    </a:p>
                  </a:txBody>
                  <a:tcPr/>
                </a:tc>
                <a:tc>
                  <a:txBody>
                    <a:bodyPr/>
                    <a:lstStyle/>
                    <a:p>
                      <a:pPr algn="r" fontAlgn="ctr"/>
                      <a:r>
                        <a:rPr lang="en-AU" sz="500" u="none" strike="noStrike">
                          <a:effectLst/>
                        </a:rPr>
                        <a:t>Eluvial Layer (uppermost)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2.30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48.4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35.5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2534826624"/>
                  </a:ext>
                </a:extLst>
              </a:tr>
              <a:tr h="72658">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498156677"/>
                  </a:ext>
                </a:extLst>
              </a:tr>
              <a:tr h="78127">
                <a:tc>
                  <a:txBody>
                    <a:bodyPr/>
                    <a:lstStyle/>
                    <a:p>
                      <a:pPr algn="ctr" fontAlgn="ctr"/>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52.7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4,955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50.4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18.3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3174876696"/>
                  </a:ext>
                </a:extLst>
              </a:tr>
              <a:tr h="78127">
                <a:tc>
                  <a:txBody>
                    <a:bodyPr/>
                    <a:lstStyle/>
                    <a:p>
                      <a:pPr algn="ctr"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615101336"/>
                  </a:ext>
                </a:extLst>
              </a:tr>
              <a:tr h="78127">
                <a:tc gridSpan="2">
                  <a:txBody>
                    <a:bodyPr/>
                    <a:lstStyle/>
                    <a:p>
                      <a:pPr algn="l" fontAlgn="b"/>
                      <a:r>
                        <a:rPr lang="en-AU" sz="500" u="none" strike="noStrike">
                          <a:effectLst/>
                        </a:rPr>
                        <a:t>Magnetic 1 Fraction (300 Gauss)</a:t>
                      </a:r>
                      <a:endParaRPr lang="en-AU" sz="500" b="1" i="0" u="none" strike="noStrike">
                        <a:solidFill>
                          <a:srgbClr val="000000"/>
                        </a:solidFill>
                        <a:effectLst/>
                        <a:latin typeface="Calibri" panose="020F0502020204030204" pitchFamily="34" charset="0"/>
                      </a:endParaRPr>
                    </a:p>
                  </a:txBody>
                  <a:tcPr marL="3906" marR="3906" marT="3906" marB="0" anchor="b"/>
                </a:tc>
                <a:tc hMerge="1">
                  <a:txBody>
                    <a:bodyPr/>
                    <a:lstStyle/>
                    <a:p>
                      <a:endParaRPr lang="en-US"/>
                    </a:p>
                  </a:txBody>
                  <a:tcP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523717691"/>
                  </a:ext>
                </a:extLst>
              </a:tr>
              <a:tr h="307298">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REOURCE 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MAG1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Magnetite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Goethite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Hematite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Grainsize HM </a:t>
                      </a:r>
                      <a:br>
                        <a:rPr lang="en-AU" sz="500" u="none" strike="noStrike">
                          <a:effectLst/>
                        </a:rPr>
                      </a:br>
                      <a:r>
                        <a:rPr lang="en-AU" sz="500" u="none" strike="noStrike">
                          <a:effectLst/>
                        </a:rPr>
                        <a:t>(microns)</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Diopside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Garnet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Altered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Primary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Titanium Oxides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Rutile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Hornblend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Other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Fe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Sulphur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TiO2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Al2O3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Phosphorus</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3638172087"/>
                  </a:ext>
                </a:extLst>
              </a:tr>
              <a:tr h="83335">
                <a:tc rowSpan="3">
                  <a:txBody>
                    <a:bodyPr/>
                    <a:lstStyle/>
                    <a:p>
                      <a:pPr algn="ctr" fontAlgn="ctr"/>
                      <a:r>
                        <a:rPr lang="en-AU" sz="500" u="none" strike="noStrike">
                          <a:effectLst/>
                        </a:rPr>
                        <a:t>Indicated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ctr"/>
                      <a:r>
                        <a:rPr lang="en-AU" sz="500" u="none" strike="noStrike">
                          <a:effectLst/>
                        </a:rPr>
                        <a:t>Fine grained alluvial (lower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1,142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39778974"/>
                  </a:ext>
                </a:extLst>
              </a:tr>
              <a:tr h="83335">
                <a:tc vMerge="1">
                  <a:txBody>
                    <a:bodyPr/>
                    <a:lstStyle/>
                    <a:p>
                      <a:endParaRPr lang="en-US"/>
                    </a:p>
                  </a:txBody>
                  <a:tcPr/>
                </a:tc>
                <a:tc>
                  <a:txBody>
                    <a:bodyPr/>
                    <a:lstStyle/>
                    <a:p>
                      <a:pPr algn="r" fontAlgn="ctr"/>
                      <a:r>
                        <a:rPr lang="en-AU" sz="500" u="none" strike="noStrike">
                          <a:effectLst/>
                        </a:rPr>
                        <a:t>Coarse grained alluvial (upper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48.1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4096764501"/>
                  </a:ext>
                </a:extLst>
              </a:tr>
              <a:tr h="88544">
                <a:tc vMerge="1">
                  <a:txBody>
                    <a:bodyPr/>
                    <a:lstStyle/>
                    <a:p>
                      <a:endParaRPr lang="en-US"/>
                    </a:p>
                  </a:txBody>
                  <a:tcPr/>
                </a:tc>
                <a:tc>
                  <a:txBody>
                    <a:bodyPr/>
                    <a:lstStyle/>
                    <a:p>
                      <a:pPr algn="r" fontAlgn="ctr"/>
                      <a:r>
                        <a:rPr lang="en-AU" sz="500" u="none" strike="noStrike">
                          <a:effectLst/>
                        </a:rPr>
                        <a:t>Eluvial Layer (uppermost)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47.2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48.2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261170662"/>
                  </a:ext>
                </a:extLst>
              </a:tr>
              <a:tr h="72658">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568852399"/>
                  </a:ext>
                </a:extLst>
              </a:tr>
              <a:tr h="78127">
                <a:tc>
                  <a:txBody>
                    <a:bodyPr/>
                    <a:lstStyle/>
                    <a:p>
                      <a:pPr algn="ctr" fontAlgn="ctr"/>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702946169"/>
                  </a:ext>
                </a:extLst>
              </a:tr>
              <a:tr h="78127">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4198424462"/>
                  </a:ext>
                </a:extLst>
              </a:tr>
              <a:tr h="78127">
                <a:tc gridSpan="2">
                  <a:txBody>
                    <a:bodyPr/>
                    <a:lstStyle/>
                    <a:p>
                      <a:pPr algn="l" fontAlgn="b"/>
                      <a:r>
                        <a:rPr lang="en-AU" sz="500" u="none" strike="noStrike">
                          <a:effectLst/>
                        </a:rPr>
                        <a:t>Magnetic 2 Fraction (500 Gauss)</a:t>
                      </a:r>
                      <a:endParaRPr lang="en-AU" sz="500" b="1" i="0" u="none" strike="noStrike">
                        <a:solidFill>
                          <a:srgbClr val="000000"/>
                        </a:solidFill>
                        <a:effectLst/>
                        <a:latin typeface="Calibri" panose="020F0502020204030204" pitchFamily="34" charset="0"/>
                      </a:endParaRPr>
                    </a:p>
                  </a:txBody>
                  <a:tcPr marL="3906" marR="3906" marT="3906" marB="0" anchor="b"/>
                </a:tc>
                <a:tc hMerge="1">
                  <a:txBody>
                    <a:bodyPr/>
                    <a:lstStyle/>
                    <a:p>
                      <a:endParaRPr lang="en-US"/>
                    </a:p>
                  </a:txBody>
                  <a:tcP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119094789"/>
                  </a:ext>
                </a:extLst>
              </a:tr>
              <a:tr h="307298">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REOURCE 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MAG2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Magnetite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Goethite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Hematite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Grainsize HM </a:t>
                      </a:r>
                      <a:br>
                        <a:rPr lang="en-AU" sz="500" u="none" strike="noStrike">
                          <a:effectLst/>
                        </a:rPr>
                      </a:br>
                      <a:r>
                        <a:rPr lang="en-AU" sz="500" u="none" strike="noStrike">
                          <a:effectLst/>
                        </a:rPr>
                        <a:t>(microns)</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Diopside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Garnet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Altered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Primary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Titanium Oxides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Rutile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dirty="0" err="1">
                          <a:effectLst/>
                        </a:rPr>
                        <a:t>Hornblend</a:t>
                      </a:r>
                      <a:r>
                        <a:rPr lang="en-AU" sz="500" u="none" strike="noStrike" dirty="0">
                          <a:effectLst/>
                        </a:rPr>
                        <a:t> </a:t>
                      </a:r>
                      <a:br>
                        <a:rPr lang="en-AU" sz="500" u="none" strike="noStrike" dirty="0">
                          <a:effectLst/>
                        </a:rPr>
                      </a:br>
                      <a:r>
                        <a:rPr lang="en-AU" sz="500" u="none" strike="noStrike" dirty="0">
                          <a:effectLst/>
                        </a:rPr>
                        <a:t>(% in HM)</a:t>
                      </a:r>
                      <a:endParaRPr lang="en-AU" sz="500" b="1" i="0" u="none" strike="noStrike" dirty="0">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Other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Fe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Sulphur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TiO2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Al2O3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Phosphorus</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3999113886"/>
                  </a:ext>
                </a:extLst>
              </a:tr>
              <a:tr h="83335">
                <a:tc rowSpan="3">
                  <a:txBody>
                    <a:bodyPr/>
                    <a:lstStyle/>
                    <a:p>
                      <a:pPr algn="ctr" fontAlgn="ctr"/>
                      <a:r>
                        <a:rPr lang="en-AU" sz="500" u="none" strike="noStrike">
                          <a:effectLst/>
                        </a:rPr>
                        <a:t>Indicated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ctr"/>
                      <a:r>
                        <a:rPr lang="en-AU" sz="500" u="none" strike="noStrike">
                          <a:effectLst/>
                        </a:rPr>
                        <a:t>Fine grained alluvial (lower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39.3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746469836"/>
                  </a:ext>
                </a:extLst>
              </a:tr>
              <a:tr h="83335">
                <a:tc vMerge="1">
                  <a:txBody>
                    <a:bodyPr/>
                    <a:lstStyle/>
                    <a:p>
                      <a:endParaRPr lang="en-US"/>
                    </a:p>
                  </a:txBody>
                  <a:tcPr/>
                </a:tc>
                <a:tc>
                  <a:txBody>
                    <a:bodyPr/>
                    <a:lstStyle/>
                    <a:p>
                      <a:pPr algn="r" fontAlgn="ctr"/>
                      <a:r>
                        <a:rPr lang="en-AU" sz="500" u="none" strike="noStrike">
                          <a:effectLst/>
                        </a:rPr>
                        <a:t>Coarse grained alluvial (upper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42.0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615866055"/>
                  </a:ext>
                </a:extLst>
              </a:tr>
              <a:tr h="88544">
                <a:tc vMerge="1">
                  <a:txBody>
                    <a:bodyPr/>
                    <a:lstStyle/>
                    <a:p>
                      <a:endParaRPr lang="en-US"/>
                    </a:p>
                  </a:txBody>
                  <a:tcPr/>
                </a:tc>
                <a:tc>
                  <a:txBody>
                    <a:bodyPr/>
                    <a:lstStyle/>
                    <a:p>
                      <a:pPr algn="r" fontAlgn="ctr"/>
                      <a:r>
                        <a:rPr lang="en-AU" sz="500" u="none" strike="noStrike">
                          <a:effectLst/>
                        </a:rPr>
                        <a:t>Eluvial Layer (uppermost)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53.9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39.7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751658564"/>
                  </a:ext>
                </a:extLst>
              </a:tr>
              <a:tr h="72658">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dirty="0">
                          <a:effectLst/>
                        </a:rPr>
                        <a:t> </a:t>
                      </a:r>
                      <a:endParaRPr lang="en-AU" sz="500" b="0" i="0" u="none" strike="noStrike" dirty="0">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945826736"/>
                  </a:ext>
                </a:extLst>
              </a:tr>
              <a:tr h="78127">
                <a:tc>
                  <a:txBody>
                    <a:bodyPr/>
                    <a:lstStyle/>
                    <a:p>
                      <a:pPr algn="ctr" fontAlgn="ctr"/>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54.6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03544677"/>
                  </a:ext>
                </a:extLst>
              </a:tr>
              <a:tr h="78127">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2706217670"/>
                  </a:ext>
                </a:extLst>
              </a:tr>
              <a:tr h="78127">
                <a:tc>
                  <a:txBody>
                    <a:bodyPr/>
                    <a:lstStyle/>
                    <a:p>
                      <a:pPr algn="l" fontAlgn="b"/>
                      <a:r>
                        <a:rPr lang="en-AU" sz="500" u="none" strike="noStrike">
                          <a:effectLst/>
                        </a:rPr>
                        <a:t>Non-Magnetic Fraction</a:t>
                      </a:r>
                      <a:endParaRPr lang="en-AU" sz="500" b="1"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4025903878"/>
                  </a:ext>
                </a:extLst>
              </a:tr>
              <a:tr h="333340">
                <a:tc>
                  <a:txBody>
                    <a:bodyPr/>
                    <a:lstStyle/>
                    <a:p>
                      <a:pPr algn="ctr" fontAlgn="ctr"/>
                      <a:r>
                        <a:rPr lang="en-AU" sz="500" u="none" strike="noStrike">
                          <a:effectLst/>
                        </a:rPr>
                        <a:t>JORC Classification</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REOURCE ZONE</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NON-MAG TONNES (kt)</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Magnetite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Goethite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Hematite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Grainsize HM </a:t>
                      </a:r>
                      <a:br>
                        <a:rPr lang="en-AU" sz="500" u="none" strike="noStrike">
                          <a:effectLst/>
                        </a:rPr>
                      </a:br>
                      <a:r>
                        <a:rPr lang="en-AU" sz="500" u="none" strike="noStrike">
                          <a:effectLst/>
                        </a:rPr>
                        <a:t>(microns)</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Diopside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Garnet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Altered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Primary Ilmenite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Titanium Oxides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Rutile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Hornblend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Other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Fe </a:t>
                      </a:r>
                      <a:br>
                        <a:rPr lang="en-AU" sz="500" u="none" strike="noStrike">
                          <a:effectLst/>
                        </a:rPr>
                      </a:br>
                      <a:r>
                        <a:rPr lang="en-AU" sz="500" u="none" strike="noStrike">
                          <a:effectLst/>
                        </a:rPr>
                        <a:t>(% in HM)</a:t>
                      </a:r>
                      <a:endParaRPr lang="en-AU" sz="500" b="1" i="0" u="none" strike="noStrike">
                        <a:solidFill>
                          <a:srgbClr val="FFFFFF"/>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Sulphur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TiO2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SiO2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Al2O3 </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XRF Phosphorus</a:t>
                      </a:r>
                      <a:br>
                        <a:rPr lang="en-AU" sz="500" u="none" strike="noStrike">
                          <a:effectLst/>
                        </a:rPr>
                      </a:br>
                      <a:r>
                        <a:rPr lang="en-AU" sz="500" u="none" strike="noStrike">
                          <a:effectLst/>
                        </a:rPr>
                        <a:t>(% in HM)</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ctr"/>
                      <a:endParaRPr lang="en-AU" sz="500" b="0" i="0" u="none" strike="noStrike">
                        <a:solidFill>
                          <a:srgbClr val="000000"/>
                        </a:solidFill>
                        <a:effectLst/>
                        <a:latin typeface="Calibri" panose="020F0502020204030204" pitchFamily="34" charset="0"/>
                      </a:endParaRPr>
                    </a:p>
                  </a:txBody>
                  <a:tcPr marL="3906" marR="3906" marT="3906" marB="0" anchor="ctr"/>
                </a:tc>
                <a:extLst>
                  <a:ext uri="{0D108BD9-81ED-4DB2-BD59-A6C34878D82A}">
                    <a16:rowId xmlns:a16="http://schemas.microsoft.com/office/drawing/2014/main" val="387037222"/>
                  </a:ext>
                </a:extLst>
              </a:tr>
              <a:tr h="83335">
                <a:tc rowSpan="3">
                  <a:txBody>
                    <a:bodyPr/>
                    <a:lstStyle/>
                    <a:p>
                      <a:pPr algn="ctr" fontAlgn="ctr"/>
                      <a:r>
                        <a:rPr lang="en-AU" sz="500" u="none" strike="noStrike">
                          <a:effectLst/>
                        </a:rPr>
                        <a:t>Indicated</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r" fontAlgn="ctr"/>
                      <a:r>
                        <a:rPr lang="en-AU" sz="500" u="none" strike="noStrike">
                          <a:effectLst/>
                        </a:rPr>
                        <a:t>Fine grained alluvial (lower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3,240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57.1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235852567"/>
                  </a:ext>
                </a:extLst>
              </a:tr>
              <a:tr h="83335">
                <a:tc vMerge="1">
                  <a:txBody>
                    <a:bodyPr/>
                    <a:lstStyle/>
                    <a:p>
                      <a:endParaRPr lang="en-US"/>
                    </a:p>
                  </a:txBody>
                  <a:tcPr/>
                </a:tc>
                <a:tc>
                  <a:txBody>
                    <a:bodyPr/>
                    <a:lstStyle/>
                    <a:p>
                      <a:pPr algn="r" fontAlgn="ctr"/>
                      <a:r>
                        <a:rPr lang="en-AU" sz="500" u="none" strike="noStrike">
                          <a:effectLst/>
                        </a:rPr>
                        <a:t>Coarse grained alluvial (upper layer)</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1,557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260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71.8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10.3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8.8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46.4</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025004045"/>
                  </a:ext>
                </a:extLst>
              </a:tr>
              <a:tr h="88544">
                <a:tc vMerge="1">
                  <a:txBody>
                    <a:bodyPr/>
                    <a:lstStyle/>
                    <a:p>
                      <a:endParaRPr lang="en-US"/>
                    </a:p>
                  </a:txBody>
                  <a:tcPr/>
                </a:tc>
                <a:tc>
                  <a:txBody>
                    <a:bodyPr/>
                    <a:lstStyle/>
                    <a:p>
                      <a:pPr algn="r" fontAlgn="ctr"/>
                      <a:r>
                        <a:rPr lang="en-AU" sz="500" u="none" strike="noStrike">
                          <a:effectLst/>
                        </a:rPr>
                        <a:t>Eluvial Layer (uppermost)</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0.7</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146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61.6</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12.5</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16.9</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5.8</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11.3</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0.0</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2.1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44.2</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452227774"/>
                  </a:ext>
                </a:extLst>
              </a:tr>
              <a:tr h="72658">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0"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3976724698"/>
                  </a:ext>
                </a:extLst>
              </a:tr>
              <a:tr h="78127">
                <a:tc>
                  <a:txBody>
                    <a:bodyPr/>
                    <a:lstStyle/>
                    <a:p>
                      <a:pPr algn="ctr" fontAlgn="ctr"/>
                      <a:r>
                        <a:rPr lang="en-AU" sz="500" u="none" strike="noStrike">
                          <a:effectLst/>
                        </a:rPr>
                        <a:t>TOTAL</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 </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4,955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0.7</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154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61.9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11.4</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0.2</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16.9</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5.6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9.5</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1.6</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45.8</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7.0</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ctr" fontAlgn="ctr"/>
                      <a:r>
                        <a:rPr lang="en-AU" sz="500" u="none" strike="noStrike">
                          <a:effectLst/>
                        </a:rPr>
                        <a:t>0.1</a:t>
                      </a:r>
                      <a:endParaRPr lang="en-AU" sz="500" b="1" i="0" u="none" strike="noStrike">
                        <a:solidFill>
                          <a:srgbClr val="000000"/>
                        </a:solidFill>
                        <a:effectLst/>
                        <a:latin typeface="Calibri" panose="020F0502020204030204" pitchFamily="34" charset="0"/>
                      </a:endParaRPr>
                    </a:p>
                  </a:txBody>
                  <a:tcPr marL="3906" marR="3906" marT="3906" marB="0" anchor="ctr"/>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a:solidFill>
                          <a:srgbClr val="000000"/>
                        </a:solidFill>
                        <a:effectLst/>
                        <a:latin typeface="Calibri" panose="020F0502020204030204" pitchFamily="34" charset="0"/>
                      </a:endParaRPr>
                    </a:p>
                  </a:txBody>
                  <a:tcPr marL="3906" marR="3906" marT="3906" marB="0" anchor="b"/>
                </a:tc>
                <a:tc>
                  <a:txBody>
                    <a:bodyPr/>
                    <a:lstStyle/>
                    <a:p>
                      <a:pPr algn="l" fontAlgn="b"/>
                      <a:endParaRPr lang="en-AU" sz="500" b="0" i="0" u="none" strike="noStrike" dirty="0">
                        <a:solidFill>
                          <a:srgbClr val="000000"/>
                        </a:solidFill>
                        <a:effectLst/>
                        <a:latin typeface="Calibri" panose="020F0502020204030204" pitchFamily="34" charset="0"/>
                      </a:endParaRPr>
                    </a:p>
                  </a:txBody>
                  <a:tcPr marL="3906" marR="3906" marT="3906" marB="0" anchor="b"/>
                </a:tc>
                <a:extLst>
                  <a:ext uri="{0D108BD9-81ED-4DB2-BD59-A6C34878D82A}">
                    <a16:rowId xmlns:a16="http://schemas.microsoft.com/office/drawing/2014/main" val="1732905191"/>
                  </a:ext>
                </a:extLst>
              </a:tr>
            </a:tbl>
          </a:graphicData>
        </a:graphic>
      </p:graphicFrame>
      <p:sp>
        <p:nvSpPr>
          <p:cNvPr id="6" name="Slide Number Placeholder 5">
            <a:extLst>
              <a:ext uri="{FF2B5EF4-FFF2-40B4-BE49-F238E27FC236}">
                <a16:creationId xmlns:a16="http://schemas.microsoft.com/office/drawing/2014/main" id="{8E2C39B9-4D8D-47CE-9338-4B0824F396A4}"/>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26</a:t>
            </a:fld>
            <a:endParaRPr lang="en-AU" dirty="0"/>
          </a:p>
        </p:txBody>
      </p:sp>
    </p:spTree>
    <p:extLst>
      <p:ext uri="{BB962C8B-B14F-4D97-AF65-F5344CB8AC3E}">
        <p14:creationId xmlns:p14="http://schemas.microsoft.com/office/powerpoint/2010/main" val="205718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 Same Side Corner Rectangle 36"/>
          <p:cNvSpPr/>
          <p:nvPr/>
        </p:nvSpPr>
        <p:spPr>
          <a:xfrm rot="10800000">
            <a:off x="1" y="1200149"/>
            <a:ext cx="12801599" cy="6643684"/>
          </a:xfrm>
          <a:prstGeom prst="round2SameRect">
            <a:avLst>
              <a:gd name="adj1" fmla="val 0"/>
              <a:gd name="adj2" fmla="val 0"/>
            </a:avLst>
          </a:prstGeom>
          <a:gradFill>
            <a:gsLst>
              <a:gs pos="0">
                <a:schemeClr val="bg1">
                  <a:lumMod val="95000"/>
                </a:schemeClr>
              </a:gs>
              <a:gs pos="99000">
                <a:schemeClr val="accent1">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3876" y="1422547"/>
            <a:ext cx="6392268" cy="6125532"/>
          </a:xfrm>
          <a:prstGeom prst="rect">
            <a:avLst/>
          </a:prstGeom>
        </p:spPr>
      </p:pic>
      <p:sp>
        <p:nvSpPr>
          <p:cNvPr id="4" name="Title 3"/>
          <p:cNvSpPr>
            <a:spLocks noGrp="1"/>
          </p:cNvSpPr>
          <p:nvPr>
            <p:ph type="title"/>
          </p:nvPr>
        </p:nvSpPr>
        <p:spPr>
          <a:xfrm>
            <a:off x="775571" y="4886824"/>
            <a:ext cx="4611777" cy="1591752"/>
          </a:xfrm>
        </p:spPr>
        <p:txBody>
          <a:bodyPr anchor="t"/>
          <a:lstStyle/>
          <a:p>
            <a:r>
              <a:rPr lang="en-AU" sz="2731" b="0" dirty="0">
                <a:solidFill>
                  <a:schemeClr val="tx1">
                    <a:lumMod val="75000"/>
                    <a:lumOff val="25000"/>
                  </a:schemeClr>
                </a:solidFill>
              </a:rPr>
              <a:t>Fiji will play a strategic role in satisfying a growing global demand for minerals.</a:t>
            </a:r>
          </a:p>
        </p:txBody>
      </p:sp>
      <p:sp>
        <p:nvSpPr>
          <p:cNvPr id="9" name="Text Placeholder 3"/>
          <p:cNvSpPr txBox="1">
            <a:spLocks/>
          </p:cNvSpPr>
          <p:nvPr/>
        </p:nvSpPr>
        <p:spPr>
          <a:xfrm>
            <a:off x="775573" y="2970272"/>
            <a:ext cx="5080355" cy="197237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Clr>
                <a:srgbClr val="C5A817"/>
              </a:buClr>
              <a:buSzPct val="110000"/>
            </a:pPr>
            <a:r>
              <a:rPr lang="en-AU" sz="3151" b="1" dirty="0">
                <a:solidFill>
                  <a:srgbClr val="C5A817"/>
                </a:solidFill>
              </a:rPr>
              <a:t>Dome has focused </a:t>
            </a:r>
            <a:br>
              <a:rPr lang="en-AU" sz="3151" b="1" dirty="0">
                <a:solidFill>
                  <a:srgbClr val="C5A817"/>
                </a:solidFill>
              </a:rPr>
            </a:br>
            <a:r>
              <a:rPr lang="en-AU" sz="3151" b="1" dirty="0">
                <a:solidFill>
                  <a:srgbClr val="C5A817"/>
                </a:solidFill>
              </a:rPr>
              <a:t>its project portfolio </a:t>
            </a:r>
            <a:br>
              <a:rPr lang="en-AU" sz="3151" b="1" dirty="0">
                <a:solidFill>
                  <a:srgbClr val="C5A817"/>
                </a:solidFill>
              </a:rPr>
            </a:br>
            <a:r>
              <a:rPr lang="en-AU" sz="3151" b="1" dirty="0">
                <a:solidFill>
                  <a:srgbClr val="C5A817"/>
                </a:solidFill>
              </a:rPr>
              <a:t>on Fiji due to its proven rich mineral deposits.</a:t>
            </a:r>
          </a:p>
        </p:txBody>
      </p:sp>
      <p:grpSp>
        <p:nvGrpSpPr>
          <p:cNvPr id="5" name="Group 4"/>
          <p:cNvGrpSpPr/>
          <p:nvPr/>
        </p:nvGrpSpPr>
        <p:grpSpPr>
          <a:xfrm>
            <a:off x="8639819" y="6423669"/>
            <a:ext cx="731787" cy="731787"/>
            <a:chOff x="8304600" y="5170250"/>
            <a:chExt cx="306000" cy="306000"/>
          </a:xfrm>
        </p:grpSpPr>
        <p:sp>
          <p:nvSpPr>
            <p:cNvPr id="13" name="Oval 12"/>
            <p:cNvSpPr/>
            <p:nvPr/>
          </p:nvSpPr>
          <p:spPr>
            <a:xfrm>
              <a:off x="8373238" y="5238888"/>
              <a:ext cx="168724" cy="16872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15" name="Oval 14"/>
            <p:cNvSpPr/>
            <p:nvPr/>
          </p:nvSpPr>
          <p:spPr>
            <a:xfrm>
              <a:off x="8304600" y="5170250"/>
              <a:ext cx="306000" cy="306000"/>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5" name="Oval 24"/>
            <p:cNvSpPr/>
            <p:nvPr/>
          </p:nvSpPr>
          <p:spPr>
            <a:xfrm flipV="1">
              <a:off x="8425449" y="5291099"/>
              <a:ext cx="64302" cy="64302"/>
            </a:xfrm>
            <a:prstGeom prst="ellipse">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grpSp>
      <p:sp>
        <p:nvSpPr>
          <p:cNvPr id="26" name="TextBox 25"/>
          <p:cNvSpPr txBox="1"/>
          <p:nvPr/>
        </p:nvSpPr>
        <p:spPr>
          <a:xfrm>
            <a:off x="8064581" y="6074605"/>
            <a:ext cx="1882262" cy="415498"/>
          </a:xfrm>
          <a:prstGeom prst="rect">
            <a:avLst/>
          </a:prstGeom>
          <a:noFill/>
        </p:spPr>
        <p:txBody>
          <a:bodyPr wrap="square" rtlCol="0" anchor="ctr">
            <a:spAutoFit/>
          </a:bodyPr>
          <a:lstStyle/>
          <a:p>
            <a:pPr algn="ctr"/>
            <a:r>
              <a:rPr lang="en-AU" sz="2100" b="1" dirty="0">
                <a:solidFill>
                  <a:srgbClr val="C00000"/>
                </a:solidFill>
              </a:rPr>
              <a:t>Ono Island</a:t>
            </a:r>
          </a:p>
        </p:txBody>
      </p:sp>
      <p:sp>
        <p:nvSpPr>
          <p:cNvPr id="27" name="TextBox 26"/>
          <p:cNvSpPr txBox="1"/>
          <p:nvPr/>
        </p:nvSpPr>
        <p:spPr>
          <a:xfrm>
            <a:off x="5780037" y="5270344"/>
            <a:ext cx="1337697" cy="415498"/>
          </a:xfrm>
          <a:prstGeom prst="rect">
            <a:avLst/>
          </a:prstGeom>
          <a:noFill/>
        </p:spPr>
        <p:txBody>
          <a:bodyPr wrap="square" rtlCol="0" anchor="ctr">
            <a:spAutoFit/>
          </a:bodyPr>
          <a:lstStyle/>
          <a:p>
            <a:pPr algn="ctr"/>
            <a:r>
              <a:rPr lang="en-AU" sz="2100" b="1" dirty="0">
                <a:solidFill>
                  <a:srgbClr val="C00000"/>
                </a:solidFill>
              </a:rPr>
              <a:t>Sigatoka</a:t>
            </a:r>
          </a:p>
        </p:txBody>
      </p:sp>
      <p:sp>
        <p:nvSpPr>
          <p:cNvPr id="28" name="TextBox 27"/>
          <p:cNvSpPr txBox="1"/>
          <p:nvPr/>
        </p:nvSpPr>
        <p:spPr>
          <a:xfrm>
            <a:off x="6345003" y="4631963"/>
            <a:ext cx="1446705" cy="415498"/>
          </a:xfrm>
          <a:prstGeom prst="rect">
            <a:avLst/>
          </a:prstGeom>
          <a:noFill/>
        </p:spPr>
        <p:txBody>
          <a:bodyPr wrap="square" rtlCol="0" anchor="ctr">
            <a:spAutoFit/>
          </a:bodyPr>
          <a:lstStyle/>
          <a:p>
            <a:pPr algn="ctr"/>
            <a:r>
              <a:rPr lang="en-AU" sz="2100" b="1" dirty="0" err="1">
                <a:solidFill>
                  <a:srgbClr val="C00000"/>
                </a:solidFill>
              </a:rPr>
              <a:t>Nadrau</a:t>
            </a:r>
            <a:endParaRPr lang="en-AU" sz="2100" b="1" dirty="0">
              <a:solidFill>
                <a:srgbClr val="C00000"/>
              </a:solidFill>
            </a:endParaRPr>
          </a:p>
        </p:txBody>
      </p:sp>
      <p:grpSp>
        <p:nvGrpSpPr>
          <p:cNvPr id="23" name="Group 22"/>
          <p:cNvGrpSpPr/>
          <p:nvPr/>
        </p:nvGrpSpPr>
        <p:grpSpPr>
          <a:xfrm>
            <a:off x="7101812" y="5112200"/>
            <a:ext cx="731787" cy="731787"/>
            <a:chOff x="8304600" y="5170250"/>
            <a:chExt cx="306000" cy="306000"/>
          </a:xfrm>
        </p:grpSpPr>
        <p:sp>
          <p:nvSpPr>
            <p:cNvPr id="30" name="Oval 29"/>
            <p:cNvSpPr/>
            <p:nvPr/>
          </p:nvSpPr>
          <p:spPr>
            <a:xfrm>
              <a:off x="8373238" y="5238888"/>
              <a:ext cx="168724" cy="16872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31" name="Oval 30"/>
            <p:cNvSpPr/>
            <p:nvPr/>
          </p:nvSpPr>
          <p:spPr>
            <a:xfrm>
              <a:off x="8304600" y="5170250"/>
              <a:ext cx="306000" cy="306000"/>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32" name="Oval 31"/>
            <p:cNvSpPr/>
            <p:nvPr/>
          </p:nvSpPr>
          <p:spPr>
            <a:xfrm flipV="1">
              <a:off x="8425449" y="5291099"/>
              <a:ext cx="64302" cy="64302"/>
            </a:xfrm>
            <a:prstGeom prst="ellipse">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grpSp>
      <p:grpSp>
        <p:nvGrpSpPr>
          <p:cNvPr id="33" name="Group 32"/>
          <p:cNvGrpSpPr/>
          <p:nvPr/>
        </p:nvGrpSpPr>
        <p:grpSpPr>
          <a:xfrm>
            <a:off x="7588008" y="4804933"/>
            <a:ext cx="731787" cy="731787"/>
            <a:chOff x="8304600" y="5170250"/>
            <a:chExt cx="306000" cy="306000"/>
          </a:xfrm>
        </p:grpSpPr>
        <p:sp>
          <p:nvSpPr>
            <p:cNvPr id="34" name="Oval 33"/>
            <p:cNvSpPr/>
            <p:nvPr/>
          </p:nvSpPr>
          <p:spPr>
            <a:xfrm>
              <a:off x="8373238" y="5238888"/>
              <a:ext cx="168724" cy="16872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35" name="Oval 34"/>
            <p:cNvSpPr/>
            <p:nvPr/>
          </p:nvSpPr>
          <p:spPr>
            <a:xfrm>
              <a:off x="8304600" y="5170250"/>
              <a:ext cx="306000" cy="306000"/>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36" name="Oval 35"/>
            <p:cNvSpPr/>
            <p:nvPr/>
          </p:nvSpPr>
          <p:spPr>
            <a:xfrm flipV="1">
              <a:off x="8425449" y="5291099"/>
              <a:ext cx="64302" cy="64302"/>
            </a:xfrm>
            <a:prstGeom prst="ellipse">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grpSp>
      <p:sp>
        <p:nvSpPr>
          <p:cNvPr id="24" name="Slide Number Placeholder 5">
            <a:extLst>
              <a:ext uri="{FF2B5EF4-FFF2-40B4-BE49-F238E27FC236}">
                <a16:creationId xmlns:a16="http://schemas.microsoft.com/office/drawing/2014/main" id="{EC5C1CBD-EDB3-4503-81D6-93BDAE5225D8}"/>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3</a:t>
            </a:fld>
            <a:endParaRPr lang="en-AU" dirty="0"/>
          </a:p>
        </p:txBody>
      </p:sp>
    </p:spTree>
    <p:extLst>
      <p:ext uri="{BB962C8B-B14F-4D97-AF65-F5344CB8AC3E}">
        <p14:creationId xmlns:p14="http://schemas.microsoft.com/office/powerpoint/2010/main" val="7505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53" presetClass="entr" presetSubtype="16"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00151"/>
            <a:ext cx="12801600" cy="6645239"/>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9" name="Text Placeholder 3"/>
          <p:cNvSpPr txBox="1">
            <a:spLocks/>
          </p:cNvSpPr>
          <p:nvPr/>
        </p:nvSpPr>
        <p:spPr>
          <a:xfrm>
            <a:off x="832105" y="3032496"/>
            <a:ext cx="8481060" cy="3610979"/>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0043" indent="-360043">
              <a:spcAft>
                <a:spcPts val="631"/>
              </a:spcAft>
              <a:buClr>
                <a:schemeClr val="tx1"/>
              </a:buClr>
              <a:buSzPct val="110000"/>
              <a:buFont typeface="Arial" charset="0"/>
              <a:buChar char="•"/>
            </a:pPr>
            <a:r>
              <a:rPr lang="en-AU" sz="2100" dirty="0">
                <a:solidFill>
                  <a:schemeClr val="tx1">
                    <a:lumMod val="75000"/>
                    <a:lumOff val="25000"/>
                  </a:schemeClr>
                </a:solidFill>
              </a:rPr>
              <a:t>World class mineral deposits </a:t>
            </a:r>
            <a:br>
              <a:rPr lang="en-AU" sz="2100" dirty="0">
                <a:solidFill>
                  <a:schemeClr val="tx1">
                    <a:lumMod val="75000"/>
                    <a:lumOff val="25000"/>
                  </a:schemeClr>
                </a:solidFill>
              </a:rPr>
            </a:br>
            <a:r>
              <a:rPr lang="en-AU" sz="2100" dirty="0">
                <a:solidFill>
                  <a:schemeClr val="tx1">
                    <a:lumMod val="75000"/>
                    <a:lumOff val="25000"/>
                  </a:schemeClr>
                </a:solidFill>
              </a:rPr>
              <a:t>and high exploration potential</a:t>
            </a:r>
          </a:p>
          <a:p>
            <a:pPr marL="360043" indent="-360043">
              <a:spcAft>
                <a:spcPts val="631"/>
              </a:spcAft>
              <a:buClr>
                <a:schemeClr val="tx1"/>
              </a:buClr>
              <a:buSzPct val="110000"/>
              <a:buFont typeface="Arial" charset="0"/>
              <a:buChar char="•"/>
            </a:pPr>
            <a:r>
              <a:rPr lang="en-AU" sz="2100" dirty="0">
                <a:solidFill>
                  <a:schemeClr val="tx1">
                    <a:lumMod val="75000"/>
                    <a:lumOff val="25000"/>
                  </a:schemeClr>
                </a:solidFill>
              </a:rPr>
              <a:t>Attractive royalty and taxation structure (20%) </a:t>
            </a:r>
          </a:p>
          <a:p>
            <a:pPr marL="360043" indent="-360043">
              <a:spcAft>
                <a:spcPts val="631"/>
              </a:spcAft>
              <a:buClr>
                <a:schemeClr val="tx1"/>
              </a:buClr>
              <a:buSzPct val="110000"/>
              <a:buFont typeface="Arial" charset="0"/>
              <a:buChar char="•"/>
            </a:pPr>
            <a:r>
              <a:rPr lang="en-AU" sz="2100" dirty="0">
                <a:solidFill>
                  <a:schemeClr val="tx1">
                    <a:lumMod val="75000"/>
                    <a:lumOff val="25000"/>
                  </a:schemeClr>
                </a:solidFill>
              </a:rPr>
              <a:t>Stable business environment</a:t>
            </a:r>
          </a:p>
          <a:p>
            <a:pPr marL="360043" indent="-360043">
              <a:spcAft>
                <a:spcPts val="631"/>
              </a:spcAft>
              <a:buClr>
                <a:schemeClr val="tx1"/>
              </a:buClr>
              <a:buSzPct val="110000"/>
              <a:buFont typeface="Arial" charset="0"/>
              <a:buChar char="•"/>
            </a:pPr>
            <a:r>
              <a:rPr lang="en-AU" sz="2100" dirty="0">
                <a:solidFill>
                  <a:schemeClr val="tx1">
                    <a:lumMod val="75000"/>
                    <a:lumOff val="25000"/>
                  </a:schemeClr>
                </a:solidFill>
              </a:rPr>
              <a:t>Reliable legal and financial systems</a:t>
            </a:r>
          </a:p>
          <a:p>
            <a:pPr marL="360043" indent="-360043">
              <a:spcAft>
                <a:spcPts val="631"/>
              </a:spcAft>
              <a:buClr>
                <a:schemeClr val="tx1"/>
              </a:buClr>
              <a:buSzPct val="110000"/>
              <a:buFont typeface="Arial" charset="0"/>
              <a:buChar char="•"/>
            </a:pPr>
            <a:r>
              <a:rPr lang="en-AU" sz="2100" dirty="0">
                <a:solidFill>
                  <a:schemeClr val="tx1">
                    <a:lumMod val="75000"/>
                    <a:lumOff val="25000"/>
                  </a:schemeClr>
                </a:solidFill>
              </a:rPr>
              <a:t>Skilled workforce and low-cost labour</a:t>
            </a:r>
          </a:p>
        </p:txBody>
      </p:sp>
      <p:sp>
        <p:nvSpPr>
          <p:cNvPr id="4" name="Title 3"/>
          <p:cNvSpPr>
            <a:spLocks noGrp="1"/>
          </p:cNvSpPr>
          <p:nvPr>
            <p:ph type="title"/>
          </p:nvPr>
        </p:nvSpPr>
        <p:spPr>
          <a:xfrm>
            <a:off x="832106" y="1930448"/>
            <a:ext cx="6283069" cy="1002621"/>
          </a:xfrm>
          <a:effectLst>
            <a:glow rad="228600">
              <a:schemeClr val="accent4">
                <a:satMod val="175000"/>
                <a:alpha val="40000"/>
              </a:schemeClr>
            </a:glow>
          </a:effectLst>
        </p:spPr>
        <p:txBody>
          <a:bodyPr anchor="t"/>
          <a:lstStyle/>
          <a:p>
            <a:r>
              <a:rPr lang="en-AU" dirty="0"/>
              <a:t>There are a number of benefits</a:t>
            </a:r>
            <a:br>
              <a:rPr lang="en-AU" dirty="0"/>
            </a:br>
            <a:r>
              <a:rPr lang="en-AU" dirty="0"/>
              <a:t>associated with operating in Fiji:</a:t>
            </a:r>
          </a:p>
        </p:txBody>
      </p:sp>
      <p:sp>
        <p:nvSpPr>
          <p:cNvPr id="6" name="Slide Number Placeholder 5">
            <a:extLst>
              <a:ext uri="{FF2B5EF4-FFF2-40B4-BE49-F238E27FC236}">
                <a16:creationId xmlns:a16="http://schemas.microsoft.com/office/drawing/2014/main" id="{B6516008-C273-4EC9-9DF0-48F96C552251}"/>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4</a:t>
            </a:fld>
            <a:endParaRPr lang="en-AU" dirty="0"/>
          </a:p>
        </p:txBody>
      </p:sp>
    </p:spTree>
    <p:extLst>
      <p:ext uri="{BB962C8B-B14F-4D97-AF65-F5344CB8AC3E}">
        <p14:creationId xmlns:p14="http://schemas.microsoft.com/office/powerpoint/2010/main" val="12111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832104" y="3058688"/>
            <a:ext cx="6197347" cy="412241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0043" indent="-360043">
              <a:spcAft>
                <a:spcPts val="631"/>
              </a:spcAft>
              <a:buClr>
                <a:srgbClr val="C5A817"/>
              </a:buClr>
              <a:buSzPct val="110000"/>
              <a:buFont typeface="Arial" charset="0"/>
              <a:buChar char="•"/>
            </a:pPr>
            <a:r>
              <a:rPr lang="en-AU" sz="2100" dirty="0">
                <a:solidFill>
                  <a:schemeClr val="tx1">
                    <a:lumMod val="75000"/>
                    <a:lumOff val="25000"/>
                  </a:schemeClr>
                </a:solidFill>
              </a:rPr>
              <a:t>Gold is one of Fiji’s most important exports</a:t>
            </a:r>
          </a:p>
          <a:p>
            <a:pPr marL="360043" indent="-360043">
              <a:spcAft>
                <a:spcPts val="631"/>
              </a:spcAft>
              <a:buClr>
                <a:srgbClr val="C5A817"/>
              </a:buClr>
              <a:buSzPct val="110000"/>
              <a:buFont typeface="Arial" charset="0"/>
              <a:buChar char="•"/>
            </a:pPr>
            <a:r>
              <a:rPr lang="en-AU" sz="2100" dirty="0">
                <a:solidFill>
                  <a:schemeClr val="tx1">
                    <a:lumMod val="75000"/>
                    <a:lumOff val="25000"/>
                  </a:schemeClr>
                </a:solidFill>
              </a:rPr>
              <a:t>Mining and exploration covers gold, </a:t>
            </a:r>
            <a:br>
              <a:rPr lang="en-AU" sz="2100" dirty="0">
                <a:solidFill>
                  <a:schemeClr val="tx1">
                    <a:lumMod val="75000"/>
                    <a:lumOff val="25000"/>
                  </a:schemeClr>
                </a:solidFill>
              </a:rPr>
            </a:br>
            <a:r>
              <a:rPr lang="en-AU" sz="2100" dirty="0">
                <a:solidFill>
                  <a:schemeClr val="tx1">
                    <a:lumMod val="75000"/>
                    <a:lumOff val="25000"/>
                  </a:schemeClr>
                </a:solidFill>
              </a:rPr>
              <a:t>base metals, iron sand, bauxite, limestone/marble, aggregate, petroleum, natural gas and geothermal power</a:t>
            </a:r>
          </a:p>
          <a:p>
            <a:pPr marL="360043" indent="-360043">
              <a:spcAft>
                <a:spcPts val="631"/>
              </a:spcAft>
              <a:buClr>
                <a:srgbClr val="C5A817"/>
              </a:buClr>
              <a:buSzPct val="110000"/>
              <a:buFont typeface="Arial" charset="0"/>
              <a:buChar char="•"/>
            </a:pPr>
            <a:r>
              <a:rPr lang="en-AU" sz="2100" dirty="0">
                <a:solidFill>
                  <a:schemeClr val="tx1">
                    <a:lumMod val="75000"/>
                    <a:lumOff val="25000"/>
                  </a:schemeClr>
                </a:solidFill>
              </a:rPr>
              <a:t>Fiji’s strategic geological setting </a:t>
            </a:r>
            <a:br>
              <a:rPr lang="en-AU" sz="2100" dirty="0">
                <a:solidFill>
                  <a:schemeClr val="tx1">
                    <a:lumMod val="75000"/>
                    <a:lumOff val="25000"/>
                  </a:schemeClr>
                </a:solidFill>
              </a:rPr>
            </a:br>
            <a:r>
              <a:rPr lang="en-AU" sz="2100" dirty="0">
                <a:solidFill>
                  <a:schemeClr val="tx1">
                    <a:lumMod val="75000"/>
                    <a:lumOff val="25000"/>
                  </a:schemeClr>
                </a:solidFill>
              </a:rPr>
              <a:t>on the Pacific Rim of Fire continues </a:t>
            </a:r>
            <a:br>
              <a:rPr lang="en-AU" sz="2100" dirty="0">
                <a:solidFill>
                  <a:schemeClr val="tx1">
                    <a:lumMod val="75000"/>
                    <a:lumOff val="25000"/>
                  </a:schemeClr>
                </a:solidFill>
              </a:rPr>
            </a:br>
            <a:r>
              <a:rPr lang="en-AU" sz="2100" dirty="0">
                <a:solidFill>
                  <a:schemeClr val="tx1">
                    <a:lumMod val="75000"/>
                    <a:lumOff val="25000"/>
                  </a:schemeClr>
                </a:solidFill>
              </a:rPr>
              <a:t>to attract multinational exploration </a:t>
            </a:r>
            <a:br>
              <a:rPr lang="en-AU" sz="2100" dirty="0">
                <a:solidFill>
                  <a:schemeClr val="tx1">
                    <a:lumMod val="75000"/>
                    <a:lumOff val="25000"/>
                  </a:schemeClr>
                </a:solidFill>
              </a:rPr>
            </a:br>
            <a:r>
              <a:rPr lang="en-AU" sz="2100" dirty="0">
                <a:solidFill>
                  <a:schemeClr val="tx1">
                    <a:lumMod val="75000"/>
                    <a:lumOff val="25000"/>
                  </a:schemeClr>
                </a:solidFill>
              </a:rPr>
              <a:t>and mining investment</a:t>
            </a:r>
          </a:p>
          <a:p>
            <a:pPr marL="360043" indent="-360043">
              <a:spcAft>
                <a:spcPts val="631"/>
              </a:spcAft>
              <a:buClr>
                <a:srgbClr val="C5A817"/>
              </a:buClr>
              <a:buSzPct val="110000"/>
              <a:buFont typeface="Arial" charset="0"/>
              <a:buChar char="•"/>
            </a:pPr>
            <a:r>
              <a:rPr lang="en-AU" sz="2100" dirty="0">
                <a:solidFill>
                  <a:schemeClr val="tx1">
                    <a:lumMod val="75000"/>
                    <a:lumOff val="25000"/>
                  </a:schemeClr>
                </a:solidFill>
              </a:rPr>
              <a:t>Fijian mineral law is similar </a:t>
            </a:r>
            <a:br>
              <a:rPr lang="en-AU" sz="2100" dirty="0">
                <a:solidFill>
                  <a:schemeClr val="tx1">
                    <a:lumMod val="75000"/>
                    <a:lumOff val="25000"/>
                  </a:schemeClr>
                </a:solidFill>
              </a:rPr>
            </a:br>
            <a:r>
              <a:rPr lang="en-AU" sz="2100" dirty="0">
                <a:solidFill>
                  <a:schemeClr val="tx1">
                    <a:lumMod val="75000"/>
                    <a:lumOff val="25000"/>
                  </a:schemeClr>
                </a:solidFill>
              </a:rPr>
              <a:t>to the Queensland Mining Act</a:t>
            </a:r>
          </a:p>
        </p:txBody>
      </p:sp>
      <p:sp>
        <p:nvSpPr>
          <p:cNvPr id="16" name="Title 3"/>
          <p:cNvSpPr txBox="1">
            <a:spLocks/>
          </p:cNvSpPr>
          <p:nvPr/>
        </p:nvSpPr>
        <p:spPr>
          <a:xfrm>
            <a:off x="832105" y="1956639"/>
            <a:ext cx="5237224" cy="1002621"/>
          </a:xfrm>
          <a:prstGeom prst="rect">
            <a:avLst/>
          </a:prstGeom>
        </p:spPr>
        <p:txBody>
          <a:bodyPr vert="horz" lIns="96012" tIns="48007" rIns="96012" bIns="48007"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151" b="1" dirty="0">
                <a:solidFill>
                  <a:srgbClr val="C5A817"/>
                </a:solidFill>
              </a:rPr>
              <a:t>Mining is an integral part of Fiji’s economy</a:t>
            </a:r>
          </a:p>
        </p:txBody>
      </p:sp>
      <p:sp>
        <p:nvSpPr>
          <p:cNvPr id="2" name="Rectangle 1"/>
          <p:cNvSpPr/>
          <p:nvPr/>
        </p:nvSpPr>
        <p:spPr>
          <a:xfrm>
            <a:off x="6259982" y="1200151"/>
            <a:ext cx="6541618" cy="6645239"/>
          </a:xfrm>
          <a:prstGeom prst="rect">
            <a:avLst/>
          </a:prstGeom>
          <a:blipFill>
            <a:blip r:embed="rId3" cstate="email">
              <a:extLst>
                <a:ext uri="{28A0092B-C50C-407E-A947-70E740481C1C}">
                  <a14:useLocalDpi xmlns:a14="http://schemas.microsoft.com/office/drawing/2010/main"/>
                </a:ext>
              </a:extLst>
            </a:blip>
            <a:srcRect/>
            <a:stretch>
              <a:fillRect l="22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6" name="Slide Number Placeholder 5">
            <a:extLst>
              <a:ext uri="{FF2B5EF4-FFF2-40B4-BE49-F238E27FC236}">
                <a16:creationId xmlns:a16="http://schemas.microsoft.com/office/drawing/2014/main" id="{E11D7BCB-CA82-4AFE-A0AB-B8D27E56A15B}"/>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5</a:t>
            </a:fld>
            <a:endParaRPr lang="en-AU" dirty="0"/>
          </a:p>
        </p:txBody>
      </p:sp>
    </p:spTree>
    <p:extLst>
      <p:ext uri="{BB962C8B-B14F-4D97-AF65-F5344CB8AC3E}">
        <p14:creationId xmlns:p14="http://schemas.microsoft.com/office/powerpoint/2010/main" val="15807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243" y="1920238"/>
            <a:ext cx="12123115" cy="1056135"/>
          </a:xfrm>
        </p:spPr>
        <p:txBody>
          <a:bodyPr/>
          <a:lstStyle/>
          <a:p>
            <a:pPr algn="ctr"/>
            <a:r>
              <a:rPr lang="en-AU" dirty="0"/>
              <a:t>Fiji has a long mining history </a:t>
            </a:r>
            <a:br>
              <a:rPr lang="en-AU" dirty="0"/>
            </a:br>
            <a:r>
              <a:rPr lang="en-AU" dirty="0"/>
              <a:t>and high mineral prospectivity</a:t>
            </a:r>
          </a:p>
        </p:txBody>
      </p:sp>
      <p:sp>
        <p:nvSpPr>
          <p:cNvPr id="11" name="Rounded Rectangle 10"/>
          <p:cNvSpPr/>
          <p:nvPr/>
        </p:nvSpPr>
        <p:spPr>
          <a:xfrm>
            <a:off x="6682954" y="3192190"/>
            <a:ext cx="4396140" cy="2098071"/>
          </a:xfrm>
          <a:prstGeom prst="roundRect">
            <a:avLst>
              <a:gd name="adj" fmla="val 9514"/>
            </a:avLst>
          </a:prstGeom>
          <a:gradFill flip="none" rotWithShape="1">
            <a:gsLst>
              <a:gs pos="0">
                <a:schemeClr val="bg1"/>
              </a:gs>
              <a:gs pos="99000">
                <a:schemeClr val="bg2"/>
              </a:gs>
            </a:gsLst>
            <a:lin ang="18900000" scaled="1"/>
            <a:tileRect/>
          </a:gradFill>
          <a:ln w="38100">
            <a:solidFill>
              <a:srgbClr val="C5A817"/>
            </a:solidFill>
          </a:ln>
          <a:effectLst>
            <a:outerShdw blurRad="50800" dist="762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100" dirty="0">
                <a:solidFill>
                  <a:schemeClr val="tx1">
                    <a:lumMod val="75000"/>
                    <a:lumOff val="25000"/>
                  </a:schemeClr>
                </a:solidFill>
              </a:rPr>
              <a:t>Vatukoula Gold Mine </a:t>
            </a:r>
            <a:br>
              <a:rPr lang="en-AU" sz="2100" dirty="0">
                <a:solidFill>
                  <a:schemeClr val="tx1">
                    <a:lumMod val="75000"/>
                    <a:lumOff val="25000"/>
                  </a:schemeClr>
                </a:solidFill>
              </a:rPr>
            </a:br>
            <a:r>
              <a:rPr lang="en-AU" sz="2100" dirty="0">
                <a:solidFill>
                  <a:schemeClr val="tx1">
                    <a:lumMod val="75000"/>
                    <a:lumOff val="25000"/>
                  </a:schemeClr>
                </a:solidFill>
              </a:rPr>
              <a:t>continues to operate. </a:t>
            </a:r>
            <a:br>
              <a:rPr lang="en-AU" sz="2100" dirty="0">
                <a:solidFill>
                  <a:schemeClr val="tx1">
                    <a:lumMod val="75000"/>
                    <a:lumOff val="25000"/>
                  </a:schemeClr>
                </a:solidFill>
              </a:rPr>
            </a:br>
            <a:r>
              <a:rPr lang="en-AU" sz="3360" b="1" dirty="0">
                <a:solidFill>
                  <a:srgbClr val="C5A817"/>
                </a:solidFill>
              </a:rPr>
              <a:t>12M </a:t>
            </a:r>
            <a:r>
              <a:rPr lang="en-AU" sz="3360" b="1" dirty="0" err="1">
                <a:solidFill>
                  <a:srgbClr val="C5A817"/>
                </a:solidFill>
              </a:rPr>
              <a:t>oz</a:t>
            </a:r>
            <a:r>
              <a:rPr lang="en-AU" sz="3360" b="1" dirty="0">
                <a:solidFill>
                  <a:srgbClr val="C5A817"/>
                </a:solidFill>
              </a:rPr>
              <a:t> gold</a:t>
            </a:r>
          </a:p>
        </p:txBody>
      </p:sp>
      <p:sp>
        <p:nvSpPr>
          <p:cNvPr id="16" name="Rounded Rectangle 15"/>
          <p:cNvSpPr/>
          <p:nvPr/>
        </p:nvSpPr>
        <p:spPr>
          <a:xfrm>
            <a:off x="1722508" y="3173842"/>
            <a:ext cx="4395918" cy="2116420"/>
          </a:xfrm>
          <a:prstGeom prst="roundRect">
            <a:avLst>
              <a:gd name="adj" fmla="val 9514"/>
            </a:avLst>
          </a:prstGeom>
          <a:gradFill flip="none" rotWithShape="1">
            <a:gsLst>
              <a:gs pos="0">
                <a:schemeClr val="bg1"/>
              </a:gs>
              <a:gs pos="99000">
                <a:schemeClr val="bg2"/>
              </a:gs>
            </a:gsLst>
            <a:lin ang="18900000" scaled="1"/>
            <a:tileRect/>
          </a:gradFill>
          <a:ln w="38100">
            <a:solidFill>
              <a:srgbClr val="C5A817"/>
            </a:solidFill>
          </a:ln>
          <a:effectLst>
            <a:outerShdw blurRad="50800" dist="762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100" dirty="0" err="1">
                <a:solidFill>
                  <a:schemeClr val="tx1">
                    <a:lumMod val="75000"/>
                    <a:lumOff val="25000"/>
                  </a:schemeClr>
                </a:solidFill>
              </a:rPr>
              <a:t>Namosi</a:t>
            </a:r>
            <a:r>
              <a:rPr lang="en-AU" sz="2100" dirty="0">
                <a:solidFill>
                  <a:schemeClr val="tx1">
                    <a:lumMod val="75000"/>
                    <a:lumOff val="25000"/>
                  </a:schemeClr>
                </a:solidFill>
              </a:rPr>
              <a:t> is one of the world’s largest undeveloped copper-gold deposits with approx. </a:t>
            </a:r>
            <a:br>
              <a:rPr lang="en-AU" sz="2100" dirty="0">
                <a:solidFill>
                  <a:schemeClr val="tx1">
                    <a:lumMod val="75000"/>
                    <a:lumOff val="25000"/>
                  </a:schemeClr>
                </a:solidFill>
              </a:rPr>
            </a:br>
            <a:r>
              <a:rPr lang="en-AU" sz="3360" b="1" dirty="0">
                <a:solidFill>
                  <a:srgbClr val="C5A817"/>
                </a:solidFill>
              </a:rPr>
              <a:t>8M </a:t>
            </a:r>
            <a:r>
              <a:rPr lang="en-AU" sz="3360" b="1" dirty="0" err="1">
                <a:solidFill>
                  <a:srgbClr val="C5A817"/>
                </a:solidFill>
              </a:rPr>
              <a:t>oz</a:t>
            </a:r>
            <a:r>
              <a:rPr lang="en-AU" sz="3360" b="1" dirty="0">
                <a:solidFill>
                  <a:srgbClr val="C5A817"/>
                </a:solidFill>
              </a:rPr>
              <a:t> gold</a:t>
            </a:r>
          </a:p>
          <a:p>
            <a:pPr lvl="0" algn="ctr"/>
            <a:r>
              <a:rPr lang="en-US" sz="2520" dirty="0">
                <a:solidFill>
                  <a:schemeClr val="accent4">
                    <a:lumMod val="75000"/>
                  </a:schemeClr>
                </a:solidFill>
              </a:rPr>
              <a:t>+8.6MT Copper</a:t>
            </a:r>
          </a:p>
        </p:txBody>
      </p:sp>
      <p:sp>
        <p:nvSpPr>
          <p:cNvPr id="25" name="Rounded Rectangle 24"/>
          <p:cNvSpPr/>
          <p:nvPr/>
        </p:nvSpPr>
        <p:spPr>
          <a:xfrm>
            <a:off x="4240852" y="5656681"/>
            <a:ext cx="4395918" cy="1311924"/>
          </a:xfrm>
          <a:prstGeom prst="roundRect">
            <a:avLst>
              <a:gd name="adj" fmla="val 19324"/>
            </a:avLst>
          </a:prstGeom>
          <a:gradFill flip="none" rotWithShape="1">
            <a:gsLst>
              <a:gs pos="0">
                <a:schemeClr val="bg1"/>
              </a:gs>
              <a:gs pos="99000">
                <a:schemeClr val="bg2"/>
              </a:gs>
            </a:gsLst>
            <a:lin ang="18900000" scaled="1"/>
            <a:tileRect/>
          </a:gradFill>
          <a:ln w="38100">
            <a:solidFill>
              <a:srgbClr val="C5A817"/>
            </a:solidFill>
          </a:ln>
          <a:effectLst>
            <a:outerShdw blurRad="50800" dist="762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100" dirty="0">
                <a:solidFill>
                  <a:schemeClr val="tx1">
                    <a:lumMod val="75000"/>
                    <a:lumOff val="25000"/>
                  </a:schemeClr>
                </a:solidFill>
              </a:rPr>
              <a:t>The Tuvatu gold mine</a:t>
            </a:r>
            <a:br>
              <a:rPr lang="en-AU" sz="2100" dirty="0">
                <a:solidFill>
                  <a:schemeClr val="tx1">
                    <a:lumMod val="75000"/>
                    <a:lumOff val="25000"/>
                  </a:schemeClr>
                </a:solidFill>
              </a:rPr>
            </a:br>
            <a:r>
              <a:rPr lang="en-AU" sz="2100" dirty="0">
                <a:solidFill>
                  <a:schemeClr val="tx1">
                    <a:lumMod val="75000"/>
                    <a:lumOff val="25000"/>
                  </a:schemeClr>
                </a:solidFill>
              </a:rPr>
              <a:t>under construction by</a:t>
            </a:r>
            <a:br>
              <a:rPr lang="en-AU" sz="2100" dirty="0">
                <a:solidFill>
                  <a:schemeClr val="tx1">
                    <a:lumMod val="75000"/>
                    <a:lumOff val="25000"/>
                  </a:schemeClr>
                </a:solidFill>
              </a:rPr>
            </a:br>
            <a:r>
              <a:rPr lang="en-AU" sz="2100" dirty="0">
                <a:solidFill>
                  <a:schemeClr val="tx1">
                    <a:lumMod val="75000"/>
                    <a:lumOff val="25000"/>
                  </a:schemeClr>
                </a:solidFill>
              </a:rPr>
              <a:t>Lion One, a Canadian miner.</a:t>
            </a:r>
          </a:p>
        </p:txBody>
      </p:sp>
      <p:sp>
        <p:nvSpPr>
          <p:cNvPr id="8" name="Slide Number Placeholder 5">
            <a:extLst>
              <a:ext uri="{FF2B5EF4-FFF2-40B4-BE49-F238E27FC236}">
                <a16:creationId xmlns:a16="http://schemas.microsoft.com/office/drawing/2014/main" id="{A3860890-6765-4108-A971-1F9167D35D56}"/>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6</a:t>
            </a:fld>
            <a:endParaRPr lang="en-AU" dirty="0"/>
          </a:p>
        </p:txBody>
      </p:sp>
    </p:spTree>
    <p:extLst>
      <p:ext uri="{BB962C8B-B14F-4D97-AF65-F5344CB8AC3E}">
        <p14:creationId xmlns:p14="http://schemas.microsoft.com/office/powerpoint/2010/main" val="189483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47623" y="2007338"/>
            <a:ext cx="9906355" cy="1140857"/>
          </a:xfrm>
        </p:spPr>
        <p:txBody>
          <a:bodyPr>
            <a:normAutofit fontScale="90000"/>
          </a:bodyPr>
          <a:lstStyle/>
          <a:p>
            <a:pPr algn="ctr"/>
            <a:r>
              <a:rPr lang="en-AU" dirty="0">
                <a:solidFill>
                  <a:srgbClr val="C5A817"/>
                </a:solidFill>
              </a:rPr>
              <a:t>Dome offers a well</a:t>
            </a:r>
            <a:r>
              <a:rPr lang="en-AU" dirty="0">
                <a:solidFill>
                  <a:srgbClr val="FF0000"/>
                </a:solidFill>
              </a:rPr>
              <a:t>-</a:t>
            </a:r>
            <a:r>
              <a:rPr lang="en-AU" dirty="0">
                <a:solidFill>
                  <a:srgbClr val="C5A817"/>
                </a:solidFill>
              </a:rPr>
              <a:t>balanced investment opportunity of wholly owned exploration assets</a:t>
            </a:r>
            <a:br>
              <a:rPr lang="en-AU" dirty="0">
                <a:solidFill>
                  <a:srgbClr val="C5A817"/>
                </a:solidFill>
              </a:rPr>
            </a:br>
            <a:endParaRPr lang="en-AU" dirty="0">
              <a:solidFill>
                <a:srgbClr val="C5A817"/>
              </a:solidFill>
            </a:endParaRPr>
          </a:p>
        </p:txBody>
      </p:sp>
      <p:sp>
        <p:nvSpPr>
          <p:cNvPr id="7" name="Text Placeholder 6"/>
          <p:cNvSpPr>
            <a:spLocks noGrp="1"/>
          </p:cNvSpPr>
          <p:nvPr>
            <p:ph type="body" sz="quarter" idx="13"/>
          </p:nvPr>
        </p:nvSpPr>
        <p:spPr>
          <a:xfrm>
            <a:off x="2811828" y="6423317"/>
            <a:ext cx="7177945" cy="892169"/>
          </a:xfrm>
        </p:spPr>
        <p:txBody>
          <a:bodyPr/>
          <a:lstStyle/>
          <a:p>
            <a:pPr marL="0" indent="0" algn="ctr">
              <a:lnSpc>
                <a:spcPct val="100000"/>
              </a:lnSpc>
              <a:buNone/>
            </a:pPr>
            <a:r>
              <a:rPr lang="en-AU" b="1" dirty="0"/>
              <a:t>Our three projects form a robust package which together can provide a long</a:t>
            </a:r>
            <a:r>
              <a:rPr lang="en-AU" b="1" dirty="0">
                <a:solidFill>
                  <a:srgbClr val="FF0000"/>
                </a:solidFill>
              </a:rPr>
              <a:t>-</a:t>
            </a:r>
            <a:r>
              <a:rPr lang="en-AU" b="1" dirty="0"/>
              <a:t>term and profitable future. </a:t>
            </a:r>
          </a:p>
        </p:txBody>
      </p:sp>
      <p:grpSp>
        <p:nvGrpSpPr>
          <p:cNvPr id="6" name="Group 5">
            <a:extLst>
              <a:ext uri="{FF2B5EF4-FFF2-40B4-BE49-F238E27FC236}">
                <a16:creationId xmlns:a16="http://schemas.microsoft.com/office/drawing/2014/main" id="{4D7A2A3B-A5D3-714B-B955-EC7D72EA86FD}"/>
              </a:ext>
            </a:extLst>
          </p:cNvPr>
          <p:cNvGrpSpPr/>
          <p:nvPr/>
        </p:nvGrpSpPr>
        <p:grpSpPr>
          <a:xfrm>
            <a:off x="2919983" y="3419066"/>
            <a:ext cx="6961637" cy="2607797"/>
            <a:chOff x="2429691" y="2113253"/>
            <a:chExt cx="6630130" cy="2483616"/>
          </a:xfrm>
        </p:grpSpPr>
        <p:grpSp>
          <p:nvGrpSpPr>
            <p:cNvPr id="2" name="Group 1"/>
            <p:cNvGrpSpPr/>
            <p:nvPr/>
          </p:nvGrpSpPr>
          <p:grpSpPr>
            <a:xfrm>
              <a:off x="2429691" y="2113253"/>
              <a:ext cx="2193370" cy="2479263"/>
              <a:chOff x="2409813" y="1948661"/>
              <a:chExt cx="2193370" cy="2479263"/>
            </a:xfrm>
          </p:grpSpPr>
          <p:sp>
            <p:nvSpPr>
              <p:cNvPr id="25" name="Rectangle 24"/>
              <p:cNvSpPr/>
              <p:nvPr/>
            </p:nvSpPr>
            <p:spPr>
              <a:xfrm>
                <a:off x="2409813" y="2213253"/>
                <a:ext cx="2193370" cy="468000"/>
              </a:xfrm>
              <a:prstGeom prst="rect">
                <a:avLst/>
              </a:prstGeom>
            </p:spPr>
            <p:txBody>
              <a:bodyPr lIns="151200" anchor="ctr">
                <a:noAutofit/>
              </a:bodyPr>
              <a:lstStyle/>
              <a:p>
                <a:pPr algn="ctr"/>
                <a:r>
                  <a:rPr lang="en-AU" sz="1680" dirty="0">
                    <a:solidFill>
                      <a:schemeClr val="tx1">
                        <a:lumMod val="75000"/>
                        <a:lumOff val="25000"/>
                      </a:schemeClr>
                    </a:solidFill>
                  </a:rPr>
                  <a:t>Iron Sand</a:t>
                </a:r>
              </a:p>
            </p:txBody>
          </p:sp>
          <p:sp>
            <p:nvSpPr>
              <p:cNvPr id="16" name="Oval 15"/>
              <p:cNvSpPr/>
              <p:nvPr/>
            </p:nvSpPr>
            <p:spPr>
              <a:xfrm>
                <a:off x="2672770" y="2681253"/>
                <a:ext cx="1746671" cy="1746671"/>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2" name="Rectangle 21"/>
              <p:cNvSpPr/>
              <p:nvPr/>
            </p:nvSpPr>
            <p:spPr>
              <a:xfrm>
                <a:off x="2409813" y="1948661"/>
                <a:ext cx="2193370" cy="432000"/>
              </a:xfrm>
              <a:prstGeom prst="rect">
                <a:avLst/>
              </a:prstGeom>
            </p:spPr>
            <p:txBody>
              <a:bodyPr lIns="151200" anchor="ctr">
                <a:noAutofit/>
              </a:bodyPr>
              <a:lstStyle/>
              <a:p>
                <a:pPr algn="ctr"/>
                <a:r>
                  <a:rPr lang="en-AU" sz="2520" b="1" dirty="0"/>
                  <a:t>Sigatoka</a:t>
                </a:r>
              </a:p>
            </p:txBody>
          </p:sp>
        </p:grpSp>
        <p:grpSp>
          <p:nvGrpSpPr>
            <p:cNvPr id="5" name="Group 4"/>
            <p:cNvGrpSpPr/>
            <p:nvPr/>
          </p:nvGrpSpPr>
          <p:grpSpPr>
            <a:xfrm>
              <a:off x="4835358" y="2113253"/>
              <a:ext cx="1789263" cy="2479263"/>
              <a:chOff x="7767398" y="1948661"/>
              <a:chExt cx="1789263" cy="2479263"/>
            </a:xfrm>
          </p:grpSpPr>
          <p:sp>
            <p:nvSpPr>
              <p:cNvPr id="39" name="Rectangle 38"/>
              <p:cNvSpPr/>
              <p:nvPr/>
            </p:nvSpPr>
            <p:spPr>
              <a:xfrm>
                <a:off x="7809990" y="2213253"/>
                <a:ext cx="1738800" cy="468000"/>
              </a:xfrm>
              <a:prstGeom prst="rect">
                <a:avLst/>
              </a:prstGeom>
            </p:spPr>
            <p:txBody>
              <a:bodyPr lIns="151200" anchor="ctr">
                <a:noAutofit/>
              </a:bodyPr>
              <a:lstStyle/>
              <a:p>
                <a:pPr lvl="0" algn="ctr"/>
                <a:r>
                  <a:rPr lang="en-AU" sz="1680" dirty="0">
                    <a:solidFill>
                      <a:prstClr val="black">
                        <a:lumMod val="75000"/>
                        <a:lumOff val="25000"/>
                      </a:prstClr>
                    </a:solidFill>
                  </a:rPr>
                  <a:t>Gold/Copper</a:t>
                </a:r>
              </a:p>
            </p:txBody>
          </p:sp>
          <p:grpSp>
            <p:nvGrpSpPr>
              <p:cNvPr id="10" name="Group 9"/>
              <p:cNvGrpSpPr/>
              <p:nvPr/>
            </p:nvGrpSpPr>
            <p:grpSpPr>
              <a:xfrm>
                <a:off x="7767398" y="2681253"/>
                <a:ext cx="1789263" cy="1746671"/>
                <a:chOff x="838200" y="4541583"/>
                <a:chExt cx="925634" cy="903600"/>
              </a:xfrm>
              <a:effectLst>
                <a:outerShdw blurRad="101600" dist="76200" dir="5400000" algn="t" rotWithShape="0">
                  <a:prstClr val="black">
                    <a:alpha val="40000"/>
                  </a:prstClr>
                </a:outerShdw>
              </a:effectLst>
            </p:grpSpPr>
            <p:sp>
              <p:nvSpPr>
                <p:cNvPr id="8" name="Pie 7"/>
                <p:cNvSpPr/>
                <p:nvPr/>
              </p:nvSpPr>
              <p:spPr>
                <a:xfrm>
                  <a:off x="838200" y="4541583"/>
                  <a:ext cx="903600" cy="903600"/>
                </a:xfrm>
                <a:prstGeom prst="pie">
                  <a:avLst>
                    <a:gd name="adj1" fmla="val 5377180"/>
                    <a:gd name="adj2" fmla="val 16200000"/>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solidFill>
                      <a:schemeClr val="tx1"/>
                    </a:solidFill>
                  </a:endParaRPr>
                </a:p>
              </p:txBody>
            </p:sp>
            <p:sp>
              <p:nvSpPr>
                <p:cNvPr id="19" name="Pie 18"/>
                <p:cNvSpPr/>
                <p:nvPr/>
              </p:nvSpPr>
              <p:spPr>
                <a:xfrm rot="10800000">
                  <a:off x="860234" y="4541583"/>
                  <a:ext cx="903600" cy="903600"/>
                </a:xfrm>
                <a:prstGeom prst="pie">
                  <a:avLst>
                    <a:gd name="adj1" fmla="val 5377180"/>
                    <a:gd name="adj2" fmla="val 16200000"/>
                  </a:avLst>
                </a:prstGeom>
                <a:blipFill>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solidFill>
                      <a:schemeClr val="tx1"/>
                    </a:solidFill>
                  </a:endParaRPr>
                </a:p>
              </p:txBody>
            </p:sp>
          </p:grpSp>
          <p:sp>
            <p:nvSpPr>
              <p:cNvPr id="23" name="Rectangle 22"/>
              <p:cNvSpPr/>
              <p:nvPr/>
            </p:nvSpPr>
            <p:spPr>
              <a:xfrm>
                <a:off x="7809990" y="1948661"/>
                <a:ext cx="1738800" cy="432000"/>
              </a:xfrm>
              <a:prstGeom prst="rect">
                <a:avLst/>
              </a:prstGeom>
            </p:spPr>
            <p:txBody>
              <a:bodyPr lIns="151200" anchor="ctr">
                <a:noAutofit/>
              </a:bodyPr>
              <a:lstStyle/>
              <a:p>
                <a:pPr algn="ctr">
                  <a:lnSpc>
                    <a:spcPct val="90000"/>
                  </a:lnSpc>
                </a:pPr>
                <a:r>
                  <a:rPr lang="en-AU" sz="2520" b="1" dirty="0" err="1"/>
                  <a:t>Nadrau</a:t>
                </a:r>
                <a:endParaRPr lang="en-AU" sz="2940" b="1" dirty="0"/>
              </a:p>
            </p:txBody>
          </p:sp>
        </p:grpSp>
        <p:grpSp>
          <p:nvGrpSpPr>
            <p:cNvPr id="3" name="Group 2"/>
            <p:cNvGrpSpPr/>
            <p:nvPr/>
          </p:nvGrpSpPr>
          <p:grpSpPr>
            <a:xfrm>
              <a:off x="6866451" y="2113253"/>
              <a:ext cx="2193370" cy="2483616"/>
              <a:chOff x="4978019" y="1948661"/>
              <a:chExt cx="2193370" cy="2483616"/>
            </a:xfrm>
          </p:grpSpPr>
          <p:sp>
            <p:nvSpPr>
              <p:cNvPr id="49" name="Rectangle 48"/>
              <p:cNvSpPr/>
              <p:nvPr/>
            </p:nvSpPr>
            <p:spPr>
              <a:xfrm>
                <a:off x="4978019" y="2213253"/>
                <a:ext cx="2193370" cy="468000"/>
              </a:xfrm>
              <a:prstGeom prst="rect">
                <a:avLst/>
              </a:prstGeom>
            </p:spPr>
            <p:txBody>
              <a:bodyPr lIns="151200" anchor="ctr">
                <a:noAutofit/>
              </a:bodyPr>
              <a:lstStyle/>
              <a:p>
                <a:pPr lvl="0" algn="ctr"/>
                <a:r>
                  <a:rPr lang="en-AU" sz="1680" dirty="0">
                    <a:solidFill>
                      <a:prstClr val="black">
                        <a:lumMod val="75000"/>
                        <a:lumOff val="25000"/>
                      </a:prstClr>
                    </a:solidFill>
                  </a:rPr>
                  <a:t>Gold</a:t>
                </a:r>
              </a:p>
            </p:txBody>
          </p:sp>
          <p:sp>
            <p:nvSpPr>
              <p:cNvPr id="17" name="Oval 16"/>
              <p:cNvSpPr/>
              <p:nvPr/>
            </p:nvSpPr>
            <p:spPr>
              <a:xfrm>
                <a:off x="5199192" y="2681253"/>
                <a:ext cx="1751024" cy="1751024"/>
              </a:xfrm>
              <a:prstGeom prst="ellipse">
                <a:avLst/>
              </a:prstGeom>
              <a:blipFill>
                <a:blip r:embed="rId6" cstate="email">
                  <a:extLst>
                    <a:ext uri="{28A0092B-C50C-407E-A947-70E740481C1C}">
                      <a14:useLocalDpi xmlns:a14="http://schemas.microsoft.com/office/drawing/2010/main"/>
                    </a:ext>
                  </a:extLst>
                </a:blip>
                <a:srcRect/>
                <a:stretch>
                  <a:fillRect/>
                </a:stretch>
              </a:blip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24" name="Rectangle 23"/>
              <p:cNvSpPr/>
              <p:nvPr/>
            </p:nvSpPr>
            <p:spPr>
              <a:xfrm>
                <a:off x="4978019" y="1948661"/>
                <a:ext cx="2193370" cy="432000"/>
              </a:xfrm>
              <a:prstGeom prst="rect">
                <a:avLst/>
              </a:prstGeom>
            </p:spPr>
            <p:txBody>
              <a:bodyPr lIns="151200" anchor="ctr">
                <a:noAutofit/>
              </a:bodyPr>
              <a:lstStyle/>
              <a:p>
                <a:pPr algn="ctr">
                  <a:lnSpc>
                    <a:spcPct val="90000"/>
                  </a:lnSpc>
                </a:pPr>
                <a:r>
                  <a:rPr lang="en-AU" sz="2520" b="1" dirty="0"/>
                  <a:t>Ono</a:t>
                </a:r>
              </a:p>
            </p:txBody>
          </p:sp>
        </p:grpSp>
      </p:grpSp>
      <p:sp>
        <p:nvSpPr>
          <p:cNvPr id="21" name="Slide Number Placeholder 5">
            <a:extLst>
              <a:ext uri="{FF2B5EF4-FFF2-40B4-BE49-F238E27FC236}">
                <a16:creationId xmlns:a16="http://schemas.microsoft.com/office/drawing/2014/main" id="{946274CF-266A-4B3B-99AC-C646C40AE889}"/>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7</a:t>
            </a:fld>
            <a:endParaRPr lang="en-AU" dirty="0"/>
          </a:p>
        </p:txBody>
      </p:sp>
    </p:spTree>
    <p:extLst>
      <p:ext uri="{BB962C8B-B14F-4D97-AF65-F5344CB8AC3E}">
        <p14:creationId xmlns:p14="http://schemas.microsoft.com/office/powerpoint/2010/main" val="198224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01106"/>
            <a:ext cx="12801600" cy="6645239"/>
          </a:xfrm>
          <a:prstGeom prst="rect">
            <a:avLst/>
          </a:prstGeom>
          <a:blipFill>
            <a:blip r:embed="rId3" cstate="email">
              <a:extLst>
                <a:ext uri="{28A0092B-C50C-407E-A947-70E740481C1C}">
                  <a14:useLocalDpi xmlns:a14="http://schemas.microsoft.com/office/drawing/2010/main"/>
                </a:ext>
              </a:extLst>
            </a:blip>
            <a:srcRect/>
            <a:stretch>
              <a:fillRect b="122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91"/>
          </a:p>
        </p:txBody>
      </p:sp>
      <p:sp>
        <p:nvSpPr>
          <p:cNvPr id="5" name="Round Diagonal Corner Rectangle 4"/>
          <p:cNvSpPr/>
          <p:nvPr/>
        </p:nvSpPr>
        <p:spPr>
          <a:xfrm rot="16200000" flipH="1">
            <a:off x="3800475" y="-109725"/>
            <a:ext cx="5200653" cy="9249157"/>
          </a:xfrm>
          <a:prstGeom prst="round2DiagRect">
            <a:avLst>
              <a:gd name="adj1" fmla="val 44039"/>
              <a:gd name="adj2" fmla="val 0"/>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1"/>
          </a:p>
        </p:txBody>
      </p:sp>
      <p:sp>
        <p:nvSpPr>
          <p:cNvPr id="2" name="Title 1"/>
          <p:cNvSpPr>
            <a:spLocks noGrp="1"/>
          </p:cNvSpPr>
          <p:nvPr>
            <p:ph type="ctrTitle"/>
          </p:nvPr>
        </p:nvSpPr>
        <p:spPr>
          <a:xfrm>
            <a:off x="3256408" y="2421516"/>
            <a:ext cx="6288787" cy="2880360"/>
          </a:xfrm>
          <a:effectLst/>
        </p:spPr>
        <p:txBody>
          <a:bodyPr/>
          <a:lstStyle/>
          <a:p>
            <a:r>
              <a:rPr lang="en-AU" sz="6300" b="1" dirty="0">
                <a:solidFill>
                  <a:srgbClr val="C5A817"/>
                </a:solidFill>
              </a:rPr>
              <a:t>SIGATOKA</a:t>
            </a:r>
            <a:r>
              <a:rPr lang="en-AU" sz="6300" dirty="0"/>
              <a:t> </a:t>
            </a:r>
            <a:br>
              <a:rPr lang="en-AU" sz="6300" dirty="0"/>
            </a:br>
            <a:r>
              <a:rPr lang="en-AU" sz="4200" dirty="0">
                <a:solidFill>
                  <a:schemeClr val="tx1">
                    <a:lumMod val="75000"/>
                    <a:lumOff val="25000"/>
                  </a:schemeClr>
                </a:solidFill>
              </a:rPr>
              <a:t>IRON SANDS PROJECT</a:t>
            </a:r>
            <a:br>
              <a:rPr lang="en-AU" sz="4200" dirty="0">
                <a:solidFill>
                  <a:schemeClr val="tx1">
                    <a:lumMod val="75000"/>
                    <a:lumOff val="25000"/>
                  </a:schemeClr>
                </a:solidFill>
              </a:rPr>
            </a:br>
            <a:r>
              <a:rPr lang="en-AU" sz="2100" dirty="0">
                <a:solidFill>
                  <a:schemeClr val="bg1">
                    <a:lumMod val="50000"/>
                  </a:schemeClr>
                </a:solidFill>
              </a:rPr>
              <a:t>SPL1495 (2,522 ha)</a:t>
            </a:r>
          </a:p>
        </p:txBody>
      </p:sp>
      <p:sp>
        <p:nvSpPr>
          <p:cNvPr id="9" name="Rectangle 8"/>
          <p:cNvSpPr/>
          <p:nvPr/>
        </p:nvSpPr>
        <p:spPr>
          <a:xfrm>
            <a:off x="3140394" y="5137479"/>
            <a:ext cx="6520815" cy="1191095"/>
          </a:xfrm>
          <a:prstGeom prst="rect">
            <a:avLst/>
          </a:prstGeom>
        </p:spPr>
        <p:txBody>
          <a:bodyPr wrap="square">
            <a:spAutoFit/>
          </a:bodyPr>
          <a:lstStyle/>
          <a:p>
            <a:pPr algn="ctr"/>
            <a:r>
              <a:rPr lang="en-AU" sz="2100" b="1" dirty="0">
                <a:solidFill>
                  <a:schemeClr val="tx1">
                    <a:lumMod val="75000"/>
                    <a:lumOff val="25000"/>
                  </a:schemeClr>
                </a:solidFill>
              </a:rPr>
              <a:t>Dome believes it is the best magnetite sand deposit in Fiji with a JORC 2012 resource estimate of</a:t>
            </a:r>
          </a:p>
          <a:p>
            <a:pPr algn="ctr"/>
            <a:r>
              <a:rPr lang="en-AU" sz="2940" b="1" dirty="0"/>
              <a:t>18</a:t>
            </a:r>
            <a:r>
              <a:rPr lang="en-US" altLang="ja-JP" sz="2940" b="1" dirty="0"/>
              <a:t>9</a:t>
            </a:r>
            <a:r>
              <a:rPr lang="en-AU" sz="2940" b="1" dirty="0"/>
              <a:t>.</a:t>
            </a:r>
            <a:r>
              <a:rPr lang="en-US" sz="2940" b="1" dirty="0"/>
              <a:t>3</a:t>
            </a:r>
            <a:r>
              <a:rPr lang="en-AU" sz="2940" b="1" dirty="0"/>
              <a:t>M tonnes</a:t>
            </a:r>
          </a:p>
        </p:txBody>
      </p:sp>
      <p:cxnSp>
        <p:nvCxnSpPr>
          <p:cNvPr id="11" name="Straight Connector 10"/>
          <p:cNvCxnSpPr/>
          <p:nvPr/>
        </p:nvCxnSpPr>
        <p:spPr>
          <a:xfrm>
            <a:off x="3140394" y="4907023"/>
            <a:ext cx="6520815" cy="0"/>
          </a:xfrm>
          <a:prstGeom prst="line">
            <a:avLst/>
          </a:prstGeom>
          <a:ln>
            <a:solidFill>
              <a:srgbClr val="C5A817"/>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F73CB4E9-95D9-4383-B055-1223C73A5384}"/>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8</a:t>
            </a:fld>
            <a:endParaRPr lang="en-AU" dirty="0"/>
          </a:p>
        </p:txBody>
      </p:sp>
    </p:spTree>
    <p:extLst>
      <p:ext uri="{BB962C8B-B14F-4D97-AF65-F5344CB8AC3E}">
        <p14:creationId xmlns:p14="http://schemas.microsoft.com/office/powerpoint/2010/main" val="14717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958298" y="3948358"/>
            <a:ext cx="2580869" cy="1126462"/>
          </a:xfrm>
          <a:prstGeom prst="rect">
            <a:avLst/>
          </a:prstGeom>
          <a:noFill/>
        </p:spPr>
        <p:txBody>
          <a:bodyPr wrap="square" rtlCol="0">
            <a:spAutoFit/>
          </a:bodyPr>
          <a:lstStyle/>
          <a:p>
            <a:pPr algn="ctr"/>
            <a:r>
              <a:rPr lang="en-US" sz="3360" b="1" dirty="0"/>
              <a:t>Sigatoka</a:t>
            </a:r>
          </a:p>
          <a:p>
            <a:pPr algn="ctr"/>
            <a:r>
              <a:rPr lang="en-US" sz="3360" b="1" dirty="0"/>
              <a:t>Project Area</a:t>
            </a:r>
          </a:p>
        </p:txBody>
      </p:sp>
      <p:pic>
        <p:nvPicPr>
          <p:cNvPr id="7" name="Picture 6" descr="A close up of a map&#10;&#10;Description automatically generated">
            <a:extLst>
              <a:ext uri="{FF2B5EF4-FFF2-40B4-BE49-F238E27FC236}">
                <a16:creationId xmlns:a16="http://schemas.microsoft.com/office/drawing/2014/main" id="{81470DF0-60D0-E648-92A4-8D7B57ACEB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747" y="1401122"/>
            <a:ext cx="8694000" cy="6248813"/>
          </a:xfrm>
          <a:prstGeom prst="rect">
            <a:avLst/>
          </a:prstGeom>
        </p:spPr>
      </p:pic>
      <p:sp>
        <p:nvSpPr>
          <p:cNvPr id="5" name="Slide Number Placeholder 5">
            <a:extLst>
              <a:ext uri="{FF2B5EF4-FFF2-40B4-BE49-F238E27FC236}">
                <a16:creationId xmlns:a16="http://schemas.microsoft.com/office/drawing/2014/main" id="{B3FF6E42-CB94-4B10-B028-00E07627DA8B}"/>
              </a:ext>
            </a:extLst>
          </p:cNvPr>
          <p:cNvSpPr>
            <a:spLocks noGrp="1"/>
          </p:cNvSpPr>
          <p:nvPr>
            <p:ph type="sldNum" sz="quarter" idx="4"/>
          </p:nvPr>
        </p:nvSpPr>
        <p:spPr>
          <a:xfrm>
            <a:off x="9041130" y="7942531"/>
            <a:ext cx="3498038" cy="573405"/>
          </a:xfrm>
          <a:prstGeom prst="rect">
            <a:avLst/>
          </a:prstGeom>
        </p:spPr>
        <p:txBody>
          <a:bodyPr vert="horz" lIns="96012" tIns="48007" rIns="96012" bIns="48007" rtlCol="0" anchor="ctr"/>
          <a:lstStyle>
            <a:lvl1pPr algn="r">
              <a:defRPr sz="840">
                <a:solidFill>
                  <a:schemeClr val="tx1">
                    <a:lumMod val="50000"/>
                    <a:lumOff val="50000"/>
                  </a:schemeClr>
                </a:solidFill>
              </a:defRPr>
            </a:lvl1pPr>
          </a:lstStyle>
          <a:p>
            <a:r>
              <a:rPr lang="en-AU" dirty="0"/>
              <a:t>March 2024  </a:t>
            </a:r>
            <a:r>
              <a:rPr lang="en-AU" dirty="0">
                <a:solidFill>
                  <a:srgbClr val="C5A817"/>
                </a:solidFill>
              </a:rPr>
              <a:t>|</a:t>
            </a:r>
            <a:r>
              <a:rPr lang="en-AU" dirty="0"/>
              <a:t>   Slide </a:t>
            </a:r>
            <a:fld id="{497D8DCB-6F76-3748-A205-A81A2276D2DD}" type="slidenum">
              <a:rPr lang="en-AU" smtClean="0"/>
              <a:pPr/>
              <a:t>9</a:t>
            </a:fld>
            <a:endParaRPr lang="en-AU" dirty="0"/>
          </a:p>
        </p:txBody>
      </p:sp>
    </p:spTree>
    <p:extLst>
      <p:ext uri="{BB962C8B-B14F-4D97-AF65-F5344CB8AC3E}">
        <p14:creationId xmlns:p14="http://schemas.microsoft.com/office/powerpoint/2010/main" val="26442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52575</TotalTime>
  <Words>3960</Words>
  <Application>Microsoft Office PowerPoint</Application>
  <PresentationFormat>A3 Paper (297x420 mm)</PresentationFormat>
  <Paragraphs>1081</Paragraphs>
  <Slides>26</Slides>
  <Notes>11</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26</vt:i4>
      </vt:variant>
    </vt:vector>
  </HeadingPairs>
  <TitlesOfParts>
    <vt:vector size="41" baseType="lpstr">
      <vt:lpstr>.AppleSystemUIFont</vt:lpstr>
      <vt:lpstr>Arial</vt:lpstr>
      <vt:lpstr>Calibri</vt:lpstr>
      <vt:lpstr>Calibri Light</vt:lpstr>
      <vt:lpstr>Wingdings</vt:lpstr>
      <vt:lpstr>1_Office Theme</vt:lpstr>
      <vt:lpstr>2_Office Theme</vt:lpstr>
      <vt:lpstr>4_Office Theme</vt:lpstr>
      <vt:lpstr>3_Office Theme</vt:lpstr>
      <vt:lpstr>Custom Design</vt:lpstr>
      <vt:lpstr>1_Custom Design</vt:lpstr>
      <vt:lpstr>Office Theme</vt:lpstr>
      <vt:lpstr>5_Office Theme</vt:lpstr>
      <vt:lpstr>6_Office Theme</vt:lpstr>
      <vt:lpstr>7_Office Theme</vt:lpstr>
      <vt:lpstr>PowerPoint Presentation</vt:lpstr>
      <vt:lpstr>An ASX-listed mineral exploration and development company with a wholly owned project portfolio in Fiji that offers short, medium and long-term value.</vt:lpstr>
      <vt:lpstr>Fiji will play a strategic role in satisfying a growing global demand for minerals.</vt:lpstr>
      <vt:lpstr>There are a number of benefits associated with operating in Fiji:</vt:lpstr>
      <vt:lpstr>PowerPoint Presentation</vt:lpstr>
      <vt:lpstr>Fiji has a long mining history  and high mineral prospectivity</vt:lpstr>
      <vt:lpstr>Dome offers a well-balanced investment opportunity of wholly owned exploration assets </vt:lpstr>
      <vt:lpstr>SIGATOKA  IRON SANDS PROJECT SPL1495 (2,522 ha)</vt:lpstr>
      <vt:lpstr>PowerPoint Presentation</vt:lpstr>
      <vt:lpstr>Sigatoka Iron Sands Project</vt:lpstr>
      <vt:lpstr>PowerPoint Presentation</vt:lpstr>
      <vt:lpstr>Sigatoka Iron Sands Project</vt:lpstr>
      <vt:lpstr>PowerPoint Presentation</vt:lpstr>
      <vt:lpstr>NADRAU  COPPER-GOLD PROJECT SPL1452 (33,213 ha)</vt:lpstr>
      <vt:lpstr>Nadrau Copper-Gold Project </vt:lpstr>
      <vt:lpstr>ONO GOLD PROJECT SPL1451 (3,028 ha)</vt:lpstr>
      <vt:lpstr>Ono Gold Project</vt:lpstr>
      <vt:lpstr>PowerPoint Presentation</vt:lpstr>
      <vt:lpstr>Dome’s path to success</vt:lpstr>
      <vt:lpstr>Dome is focused  on creating wealth  for its shareholders</vt:lpstr>
      <vt:lpstr>Dome aims to be the dominant player in the Fijian mining industry</vt:lpstr>
      <vt:lpstr>Dome is on the cusp of success</vt:lpstr>
      <vt:lpstr>Highly experienced board and management</vt:lpstr>
      <vt:lpstr>PowerPoint Presentation</vt:lpstr>
      <vt:lpstr>Disclaimer</vt:lpstr>
      <vt:lpstr>Appendix Tabulation of JORC 2012 resource estimates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AOK Creative - 0412 22 11 80</dc:creator>
  <cp:keywords/>
  <dc:description/>
  <cp:lastModifiedBy>Brian Lee</cp:lastModifiedBy>
  <cp:revision>336</cp:revision>
  <cp:lastPrinted>2019-11-25T01:37:26Z</cp:lastPrinted>
  <dcterms:created xsi:type="dcterms:W3CDTF">2018-04-13T00:31:20Z</dcterms:created>
  <dcterms:modified xsi:type="dcterms:W3CDTF">2024-07-01T05:45:15Z</dcterms:modified>
  <cp:category/>
</cp:coreProperties>
</file>